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WAV" ContentType="audio/x-wav"/>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6.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1.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2.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38"/>
  </p:notesMasterIdLst>
  <p:sldIdLst>
    <p:sldId id="256" r:id="rId3"/>
    <p:sldId id="257" r:id="rId4"/>
    <p:sldId id="263" r:id="rId5"/>
    <p:sldId id="259" r:id="rId6"/>
    <p:sldId id="260" r:id="rId7"/>
    <p:sldId id="261" r:id="rId8"/>
    <p:sldId id="262" r:id="rId9"/>
    <p:sldId id="264" r:id="rId10"/>
    <p:sldId id="265" r:id="rId11"/>
    <p:sldId id="280" r:id="rId12"/>
    <p:sldId id="273" r:id="rId13"/>
    <p:sldId id="415" r:id="rId14"/>
    <p:sldId id="403" r:id="rId15"/>
    <p:sldId id="416" r:id="rId16"/>
    <p:sldId id="418" r:id="rId17"/>
    <p:sldId id="420" r:id="rId18"/>
    <p:sldId id="424" r:id="rId19"/>
    <p:sldId id="421" r:id="rId20"/>
    <p:sldId id="419" r:id="rId21"/>
    <p:sldId id="422" r:id="rId22"/>
    <p:sldId id="425" r:id="rId23"/>
    <p:sldId id="426" r:id="rId24"/>
    <p:sldId id="427" r:id="rId25"/>
    <p:sldId id="429" r:id="rId26"/>
    <p:sldId id="428" r:id="rId27"/>
    <p:sldId id="430" r:id="rId28"/>
    <p:sldId id="431" r:id="rId29"/>
    <p:sldId id="432" r:id="rId30"/>
    <p:sldId id="410" r:id="rId31"/>
    <p:sldId id="409" r:id="rId32"/>
    <p:sldId id="411" r:id="rId33"/>
    <p:sldId id="412" r:id="rId34"/>
    <p:sldId id="413" r:id="rId35"/>
    <p:sldId id="414" r:id="rId36"/>
    <p:sldId id="282" r:id="rId37"/>
  </p:sldIdLst>
  <p:sldSz cx="9144000" cy="5143500" type="screen16x9"/>
  <p:notesSz cx="6858000" cy="9144000"/>
  <p:embeddedFontLst>
    <p:embeddedFont>
      <p:font typeface="Century Gothic" panose="020B0502020202020204" pitchFamily="34" charset="0"/>
      <p:regular r:id="rId39"/>
      <p:bold r:id="rId40"/>
      <p:italic r:id="rId41"/>
      <p:boldItalic r:id="rId42"/>
    </p:embeddedFont>
    <p:embeddedFont>
      <p:font typeface="Twinkl"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BEB0AE-C758-4910-A591-CAE5134280F8}">
  <a:tblStyle styleId="{07BEB0AE-C758-4910-A591-CAE5134280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43" autoAdjust="0"/>
  </p:normalViewPr>
  <p:slideViewPr>
    <p:cSldViewPr snapToGrid="0">
      <p:cViewPr varScale="1">
        <p:scale>
          <a:sx n="81" d="100"/>
          <a:sy n="81" d="100"/>
        </p:scale>
        <p:origin x="52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Insert cover image and use transparency settings to fade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Open Sans"/>
              </a:rPr>
              <a:t> astronauts on the International Space Station do it all the time!</a:t>
            </a:r>
            <a:br>
              <a:rPr lang="en-GB" b="0" i="0" dirty="0">
                <a:solidFill>
                  <a:srgbClr val="000000"/>
                </a:solidFill>
                <a:effectLst/>
                <a:latin typeface="Open Sans"/>
              </a:rPr>
            </a:br>
            <a:r>
              <a:rPr lang="en-GB" b="0" i="0" dirty="0">
                <a:solidFill>
                  <a:srgbClr val="000000"/>
                </a:solidFill>
                <a:effectLst/>
                <a:latin typeface="Open Sans"/>
              </a:rPr>
              <a:t>This is not as gross as it sounds. Human urine is a mixture, but over 90% is water. The rest is a collection of chemicals and minerals that our bodies don't need. On the space station, the urine is passed through a complicated machine to separate out the wastes. So what the astronauts drink is highly purified water.</a:t>
            </a:r>
            <a:endParaRPr dirty="0"/>
          </a:p>
        </p:txBody>
      </p:sp>
    </p:spTree>
    <p:extLst>
      <p:ext uri="{BB962C8B-B14F-4D97-AF65-F5344CB8AC3E}">
        <p14:creationId xmlns:p14="http://schemas.microsoft.com/office/powerpoint/2010/main" val="11137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765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1000ml </a:t>
            </a:r>
          </a:p>
          <a:p>
            <a:pPr marL="0" lvl="0" indent="0" algn="l" rtl="0">
              <a:spcBef>
                <a:spcPts val="0"/>
              </a:spcBef>
              <a:spcAft>
                <a:spcPts val="0"/>
              </a:spcAft>
              <a:buNone/>
            </a:pPr>
            <a:r>
              <a:rPr lang="en-GB" dirty="0"/>
              <a:t>972ml (salt water) </a:t>
            </a:r>
          </a:p>
          <a:p>
            <a:pPr marL="0" lvl="0" indent="0" algn="l" rtl="0">
              <a:spcBef>
                <a:spcPts val="0"/>
              </a:spcBef>
              <a:spcAft>
                <a:spcPts val="0"/>
              </a:spcAft>
              <a:buNone/>
            </a:pPr>
            <a:r>
              <a:rPr lang="en-GB" dirty="0"/>
              <a:t>28ml (fresh water)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23.5ml (ice caps and glaciers)</a:t>
            </a:r>
          </a:p>
          <a:p>
            <a:pPr marL="0" lvl="0" indent="0" algn="l" rtl="0">
              <a:spcBef>
                <a:spcPts val="0"/>
              </a:spcBef>
              <a:spcAft>
                <a:spcPts val="0"/>
              </a:spcAft>
              <a:buNone/>
            </a:pPr>
            <a:r>
              <a:rPr lang="en-GB" dirty="0"/>
              <a:t>4ml (ground water) </a:t>
            </a:r>
          </a:p>
          <a:p>
            <a:pPr marL="0" lvl="0" indent="0" algn="l" rtl="0">
              <a:spcBef>
                <a:spcPts val="0"/>
              </a:spcBef>
              <a:spcAft>
                <a:spcPts val="0"/>
              </a:spcAft>
              <a:buNone/>
            </a:pPr>
            <a:r>
              <a:rPr lang="en-GB" dirty="0"/>
              <a:t>0.5ml (lakes and rivers) </a:t>
            </a:r>
          </a:p>
          <a:p>
            <a:pPr marL="0" lvl="0" indent="0" algn="l" rtl="0">
              <a:spcBef>
                <a:spcPts val="0"/>
              </a:spcBef>
              <a:spcAft>
                <a:spcPts val="0"/>
              </a:spcAft>
              <a:buNone/>
            </a:pPr>
            <a:r>
              <a:rPr lang="en-GB" dirty="0"/>
              <a:t>0.25ml (soil and air)</a:t>
            </a:r>
            <a:endParaRPr dirty="0"/>
          </a:p>
        </p:txBody>
      </p:sp>
    </p:spTree>
    <p:extLst>
      <p:ext uri="{BB962C8B-B14F-4D97-AF65-F5344CB8AC3E}">
        <p14:creationId xmlns:p14="http://schemas.microsoft.com/office/powerpoint/2010/main" val="547257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606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402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4946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7209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260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0329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849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416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9879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5166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7607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5846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5372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175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5313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3427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364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eb68f40b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eb68f40b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8307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0552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9756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166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7614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01276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eb68f40b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eb68f40b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eb68f40b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eb68f40b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b32792bed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b32792be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eb68f40b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eb68f40b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Learning Objectives contain </a:t>
            </a:r>
            <a:r>
              <a:rPr lang="en-GB" b="1">
                <a:solidFill>
                  <a:schemeClr val="dk1"/>
                </a:solidFill>
              </a:rPr>
              <a:t>concepts </a:t>
            </a:r>
            <a:r>
              <a:rPr lang="en-GB">
                <a:solidFill>
                  <a:schemeClr val="dk1"/>
                </a:solidFill>
              </a:rPr>
              <a:t>(nouns, big ideas), </a:t>
            </a:r>
            <a:r>
              <a:rPr lang="en-GB" b="1">
                <a:solidFill>
                  <a:schemeClr val="dk1"/>
                </a:solidFill>
              </a:rPr>
              <a:t>skills </a:t>
            </a:r>
            <a:r>
              <a:rPr lang="en-GB">
                <a:solidFill>
                  <a:schemeClr val="dk1"/>
                </a:solidFill>
              </a:rPr>
              <a:t>(verbs, measurable behaviours) and sometimes </a:t>
            </a:r>
            <a:r>
              <a:rPr lang="en-GB" b="1">
                <a:solidFill>
                  <a:schemeClr val="dk1"/>
                </a:solidFill>
              </a:rPr>
              <a:t>context </a:t>
            </a:r>
            <a:r>
              <a:rPr lang="en-GB">
                <a:solidFill>
                  <a:schemeClr val="dk1"/>
                </a:solidFill>
              </a:rPr>
              <a:t>(restricting or targeting conditions).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 Students will be able to </a:t>
            </a:r>
            <a:r>
              <a:rPr lang="en-GB" b="1">
                <a:solidFill>
                  <a:schemeClr val="dk1"/>
                </a:solidFill>
              </a:rPr>
              <a:t>describe</a:t>
            </a:r>
            <a:r>
              <a:rPr lang="en-GB">
                <a:solidFill>
                  <a:schemeClr val="dk1"/>
                </a:solidFill>
              </a:rPr>
              <a:t> the concept of </a:t>
            </a:r>
            <a:r>
              <a:rPr lang="en-GB" b="1">
                <a:solidFill>
                  <a:schemeClr val="dk1"/>
                </a:solidFill>
              </a:rPr>
              <a:t>density </a:t>
            </a:r>
            <a:r>
              <a:rPr lang="en-GB">
                <a:solidFill>
                  <a:schemeClr val="dk1"/>
                </a:solidFill>
              </a:rPr>
              <a:t>and apply it to </a:t>
            </a:r>
            <a:r>
              <a:rPr lang="en-GB" b="1">
                <a:solidFill>
                  <a:schemeClr val="dk1"/>
                </a:solidFill>
              </a:rPr>
              <a:t>floating and sinking.</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Success criteria are specific measurable outcomes that if met mean that the student has met the learning objective.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Examples: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compare densities of substances using mass and volume.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•Students will be able to identify whether a solid or liquid will float or sink in a liquid based on their densities.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e5c105ce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e5c105c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Open Sans"/>
              </a:rPr>
              <a:t> astronauts on the International Space Station do it all the time!</a:t>
            </a:r>
            <a:br>
              <a:rPr lang="en-GB" b="0" i="0" dirty="0">
                <a:solidFill>
                  <a:srgbClr val="000000"/>
                </a:solidFill>
                <a:effectLst/>
                <a:latin typeface="Open Sans"/>
              </a:rPr>
            </a:br>
            <a:r>
              <a:rPr lang="en-GB" b="0" i="0" dirty="0">
                <a:solidFill>
                  <a:srgbClr val="000000"/>
                </a:solidFill>
                <a:effectLst/>
                <a:latin typeface="Open Sans"/>
              </a:rPr>
              <a:t>This is not as gross as it sounds. Human urine is a mixture, but over 90% is water. The rest is a collection of chemicals and minerals that our bodies don't need. On the space station, the urine is passed through a complicated machine to separate out the wastes. So what the astronauts drink is highly purified water.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cept Development">
  <p:cSld name="BLANK_1_1_1">
    <p:spTree>
      <p:nvGrpSpPr>
        <p:cNvPr id="1" name="Shape 94"/>
        <p:cNvGrpSpPr/>
        <p:nvPr/>
      </p:nvGrpSpPr>
      <p:grpSpPr>
        <a:xfrm>
          <a:off x="0" y="0"/>
          <a:ext cx="0" cy="0"/>
          <a:chOff x="0" y="0"/>
          <a:chExt cx="0" cy="0"/>
        </a:xfrm>
      </p:grpSpPr>
      <p:sp>
        <p:nvSpPr>
          <p:cNvPr id="95" name="Google Shape;9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6" name="Google Shape;96;p17"/>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97" name="Google Shape;97;p17"/>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17"/>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 Development/Guided Practice">
  <p:cSld name="BLANK_1_1_1_1">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8"/>
          <p:cNvSpPr txBox="1"/>
          <p:nvPr/>
        </p:nvSpPr>
        <p:spPr>
          <a:xfrm rot="-5400000">
            <a:off x="-1790900" y="2604200"/>
            <a:ext cx="4017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DEVELOPMENT/GUIDED PRACTICE</a:t>
            </a:r>
            <a:endParaRPr sz="1600">
              <a:solidFill>
                <a:srgbClr val="0B5394"/>
              </a:solidFill>
              <a:latin typeface="Century Gothic"/>
              <a:ea typeface="Century Gothic"/>
              <a:cs typeface="Century Gothic"/>
              <a:sym typeface="Century Gothic"/>
            </a:endParaRPr>
          </a:p>
        </p:txBody>
      </p:sp>
      <p:sp>
        <p:nvSpPr>
          <p:cNvPr id="103" name="Google Shape;103;p1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5" name="Google Shape;105;p18"/>
          <p:cNvSpPr txBox="1">
            <a:spLocks noGrp="1"/>
          </p:cNvSpPr>
          <p:nvPr>
            <p:ph type="body" idx="2"/>
          </p:nvPr>
        </p:nvSpPr>
        <p:spPr>
          <a:xfrm>
            <a:off x="552550" y="1807725"/>
            <a:ext cx="6173700" cy="311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levance">
  <p:cSld name="BLANK_1_1_1_1_1">
    <p:spTree>
      <p:nvGrpSpPr>
        <p:cNvPr id="1" name="Shape 106"/>
        <p:cNvGrpSpPr/>
        <p:nvPr/>
      </p:nvGrpSpPr>
      <p:grpSpPr>
        <a:xfrm>
          <a:off x="0" y="0"/>
          <a:ext cx="0" cy="0"/>
          <a:chOff x="0" y="0"/>
          <a:chExt cx="0" cy="0"/>
        </a:xfrm>
      </p:grpSpPr>
      <p:sp>
        <p:nvSpPr>
          <p:cNvPr id="107" name="Google Shape;10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8" name="Google Shape;108;p19"/>
          <p:cNvSpPr txBox="1"/>
          <p:nvPr/>
        </p:nvSpPr>
        <p:spPr>
          <a:xfrm rot="-5400000">
            <a:off x="-489650" y="2399550"/>
            <a:ext cx="1415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RELEVANCE</a:t>
            </a:r>
            <a:endParaRPr sz="1600">
              <a:solidFill>
                <a:srgbClr val="0B5394"/>
              </a:solidFill>
              <a:latin typeface="Century Gothic"/>
              <a:ea typeface="Century Gothic"/>
              <a:cs typeface="Century Gothic"/>
              <a:sym typeface="Century Gothic"/>
            </a:endParaRPr>
          </a:p>
        </p:txBody>
      </p:sp>
      <p:sp>
        <p:nvSpPr>
          <p:cNvPr id="109" name="Google Shape;109;p19"/>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1" name="Google Shape;111;p19"/>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kill Closure">
  <p:cSld name="BLANK_1_1_1_1_1_1">
    <p:spTree>
      <p:nvGrpSpPr>
        <p:cNvPr id="1" name="Shape 112"/>
        <p:cNvGrpSpPr/>
        <p:nvPr/>
      </p:nvGrpSpPr>
      <p:grpSpPr>
        <a:xfrm>
          <a:off x="0" y="0"/>
          <a:ext cx="0" cy="0"/>
          <a:chOff x="0" y="0"/>
          <a:chExt cx="0" cy="0"/>
        </a:xfrm>
      </p:grpSpPr>
      <p:sp>
        <p:nvSpPr>
          <p:cNvPr id="113" name="Google Shape;11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4" name="Google Shape;114;p20"/>
          <p:cNvSpPr txBox="1"/>
          <p:nvPr/>
        </p:nvSpPr>
        <p:spPr>
          <a:xfrm rot="-5400000">
            <a:off x="-667850" y="2399550"/>
            <a:ext cx="17718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SKILL CLOSURE</a:t>
            </a:r>
            <a:endParaRPr sz="1600">
              <a:solidFill>
                <a:srgbClr val="0B5394"/>
              </a:solidFill>
              <a:latin typeface="Century Gothic"/>
              <a:ea typeface="Century Gothic"/>
              <a:cs typeface="Century Gothic"/>
              <a:sym typeface="Century Gothic"/>
            </a:endParaRPr>
          </a:p>
        </p:txBody>
      </p:sp>
      <p:sp>
        <p:nvSpPr>
          <p:cNvPr id="115" name="Google Shape;115;p20"/>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7" name="Google Shape;117;p20"/>
          <p:cNvSpPr txBox="1">
            <a:spLocks noGrp="1"/>
          </p:cNvSpPr>
          <p:nvPr>
            <p:ph type="body" idx="2"/>
          </p:nvPr>
        </p:nvSpPr>
        <p:spPr>
          <a:xfrm>
            <a:off x="552550" y="767450"/>
            <a:ext cx="6173700" cy="415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dependent Practice">
  <p:cSld name="BLANK_1_1_1_1_1_1_1">
    <p:spTree>
      <p:nvGrpSpPr>
        <p:cNvPr id="1" name="Shape 118"/>
        <p:cNvGrpSpPr/>
        <p:nvPr/>
      </p:nvGrpSpPr>
      <p:grpSpPr>
        <a:xfrm>
          <a:off x="0" y="0"/>
          <a:ext cx="0" cy="0"/>
          <a:chOff x="0" y="0"/>
          <a:chExt cx="0" cy="0"/>
        </a:xfrm>
      </p:grpSpPr>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0" name="Google Shape;120;p21"/>
          <p:cNvSpPr txBox="1"/>
          <p:nvPr/>
        </p:nvSpPr>
        <p:spPr>
          <a:xfrm rot="-5400000">
            <a:off x="-1128800" y="2670800"/>
            <a:ext cx="26937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INDEPENDENT PRACTICE</a:t>
            </a:r>
            <a:endParaRPr sz="1600">
              <a:solidFill>
                <a:srgbClr val="0B5394"/>
              </a:solidFill>
              <a:latin typeface="Century Gothic"/>
              <a:ea typeface="Century Gothic"/>
              <a:cs typeface="Century Gothic"/>
              <a:sym typeface="Century Gothic"/>
            </a:endParaRPr>
          </a:p>
        </p:txBody>
      </p:sp>
      <p:sp>
        <p:nvSpPr>
          <p:cNvPr id="121" name="Google Shape;121;p21"/>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3" name="Google Shape;123;p21"/>
          <p:cNvSpPr txBox="1">
            <a:spLocks noGrp="1"/>
          </p:cNvSpPr>
          <p:nvPr>
            <p:ph type="body" idx="2"/>
          </p:nvPr>
        </p:nvSpPr>
        <p:spPr>
          <a:xfrm>
            <a:off x="552550" y="1937350"/>
            <a:ext cx="6173700" cy="298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6"/>
        <p:cNvGrpSpPr/>
        <p:nvPr/>
      </p:nvGrpSpPr>
      <p:grpSpPr>
        <a:xfrm>
          <a:off x="0" y="0"/>
          <a:ext cx="0" cy="0"/>
          <a:chOff x="0" y="0"/>
          <a:chExt cx="0" cy="0"/>
        </a:xfrm>
      </p:grpSpPr>
      <p:sp>
        <p:nvSpPr>
          <p:cNvPr id="17" name="Google Shape;17;p3"/>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18" name="Google Shape;18;p3"/>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22" name="Google Shape;22;p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6" name="Google Shape;26;p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8" name="Google Shape;28;p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29" name="Google Shape;29;p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30"/>
        <p:cNvGrpSpPr/>
        <p:nvPr/>
      </p:nvGrpSpPr>
      <p:grpSpPr>
        <a:xfrm>
          <a:off x="0" y="0"/>
          <a:ext cx="0" cy="0"/>
          <a:chOff x="0" y="0"/>
          <a:chExt cx="0" cy="0"/>
        </a:xfrm>
      </p:grpSpPr>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33" name="Google Shape;33;p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5" name="Google Shape;35;p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 name="Google Shape;73;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5" name="Google Shape;75;p13"/>
          <p:cNvPicPr preferRelativeResize="0"/>
          <p:nvPr/>
        </p:nvPicPr>
        <p:blipFill>
          <a:blip r:embed="rId2">
            <a:alphaModFix/>
          </a:blip>
          <a:stretch>
            <a:fillRect/>
          </a:stretch>
        </p:blipFill>
        <p:spPr>
          <a:xfrm>
            <a:off x="7769825" y="4467425"/>
            <a:ext cx="1251325" cy="589250"/>
          </a:xfrm>
          <a:prstGeom prst="rect">
            <a:avLst/>
          </a:prstGeom>
          <a:noFill/>
          <a:ln>
            <a:noFill/>
          </a:ln>
        </p:spPr>
      </p:pic>
      <p:sp>
        <p:nvSpPr>
          <p:cNvPr id="76" name="Google Shape;76;p13"/>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ily Review" type="blank">
  <p:cSld name="BLANK">
    <p:spTree>
      <p:nvGrpSpPr>
        <p:cNvPr id="1" name="Shape 77"/>
        <p:cNvGrpSpPr/>
        <p:nvPr/>
      </p:nvGrpSpPr>
      <p:grpSpPr>
        <a:xfrm>
          <a:off x="0" y="0"/>
          <a:ext cx="0" cy="0"/>
          <a:chOff x="0" y="0"/>
          <a:chExt cx="0" cy="0"/>
        </a:xfrm>
      </p:grpSpPr>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9" name="Google Shape;79;p14"/>
          <p:cNvSpPr txBox="1"/>
          <p:nvPr/>
        </p:nvSpPr>
        <p:spPr>
          <a:xfrm rot="-5400000">
            <a:off x="-569675" y="2399550"/>
            <a:ext cx="15891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DAILY REVIEW</a:t>
            </a:r>
            <a:endParaRPr sz="1600">
              <a:solidFill>
                <a:srgbClr val="0B5394"/>
              </a:solidFill>
              <a:latin typeface="Century Gothic"/>
              <a:ea typeface="Century Gothic"/>
              <a:cs typeface="Century Gothic"/>
              <a:sym typeface="Century Gothic"/>
            </a:endParaRPr>
          </a:p>
        </p:txBody>
      </p:sp>
      <p:sp>
        <p:nvSpPr>
          <p:cNvPr id="80" name="Google Shape;80;p14"/>
          <p:cNvSpPr txBox="1">
            <a:spLocks noGrp="1"/>
          </p:cNvSpPr>
          <p:nvPr>
            <p:ph type="body" idx="1"/>
          </p:nvPr>
        </p:nvSpPr>
        <p:spPr>
          <a:xfrm>
            <a:off x="709450" y="566200"/>
            <a:ext cx="5123100" cy="4097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81"/>
        <p:cNvGrpSpPr/>
        <p:nvPr/>
      </p:nvGrpSpPr>
      <p:grpSpPr>
        <a:xfrm>
          <a:off x="0" y="0"/>
          <a:ext cx="0" cy="0"/>
          <a:chOff x="0" y="0"/>
          <a:chExt cx="0" cy="0"/>
        </a:xfrm>
      </p:grpSpPr>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3" name="Google Shape;83;p15"/>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84" name="Google Shape;84;p15"/>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 name="Google Shape;86;p15"/>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87" name="Google Shape;87;p15"/>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tivate Prior Knowledge">
  <p:cSld name="BLANK_1_1">
    <p:spTree>
      <p:nvGrpSpPr>
        <p:cNvPr id="1" name="Shape 88"/>
        <p:cNvGrpSpPr/>
        <p:nvPr/>
      </p:nvGrpSpPr>
      <p:grpSpPr>
        <a:xfrm>
          <a:off x="0" y="0"/>
          <a:ext cx="0" cy="0"/>
          <a:chOff x="0" y="0"/>
          <a:chExt cx="0" cy="0"/>
        </a:xfrm>
      </p:grpSpPr>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0" name="Google Shape;90;p16"/>
          <p:cNvSpPr txBox="1"/>
          <p:nvPr/>
        </p:nvSpPr>
        <p:spPr>
          <a:xfrm rot="-5400000">
            <a:off x="-1398650" y="2399550"/>
            <a:ext cx="3233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ACTIVATE PRIOR KNOWLEDGE</a:t>
            </a:r>
            <a:endParaRPr sz="1600">
              <a:solidFill>
                <a:srgbClr val="0B5394"/>
              </a:solidFill>
              <a:latin typeface="Century Gothic"/>
              <a:ea typeface="Century Gothic"/>
              <a:cs typeface="Century Gothic"/>
              <a:sym typeface="Century Gothic"/>
            </a:endParaRPr>
          </a:p>
        </p:txBody>
      </p:sp>
      <p:sp>
        <p:nvSpPr>
          <p:cNvPr id="91" name="Google Shape;91;p16"/>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3" name="Google Shape;93;p16"/>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8" name="Google Shape;68;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9" name="Google Shape;6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12"/>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news.org/article/mars-dust-storms-water"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2" name="Rectangle 1">
            <a:extLst>
              <a:ext uri="{FF2B5EF4-FFF2-40B4-BE49-F238E27FC236}">
                <a16:creationId xmlns:a16="http://schemas.microsoft.com/office/drawing/2014/main" id="{EF16B362-7C54-4310-AA7C-F4C49CC96157}"/>
              </a:ext>
            </a:extLst>
          </p:cNvPr>
          <p:cNvSpPr/>
          <p:nvPr/>
        </p:nvSpPr>
        <p:spPr>
          <a:xfrm>
            <a:off x="7761767" y="4423144"/>
            <a:ext cx="1307805" cy="595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Natural contaminant threat to drinking water from groundwater">
            <a:extLst>
              <a:ext uri="{FF2B5EF4-FFF2-40B4-BE49-F238E27FC236}">
                <a16:creationId xmlns:a16="http://schemas.microsoft.com/office/drawing/2014/main" id="{CC59DC92-C479-4576-9494-08C5844BB037}"/>
              </a:ext>
            </a:extLst>
          </p:cNvPr>
          <p:cNvPicPr>
            <a:picLocks noChangeAspect="1" noChangeArrowheads="1"/>
          </p:cNvPicPr>
          <p:nvPr/>
        </p:nvPicPr>
        <p:blipFill>
          <a:blip r:embed="rId3">
            <a:alphaModFix amt="47000"/>
            <a:extLst>
              <a:ext uri="{28A0092B-C50C-407E-A947-70E740481C1C}">
                <a14:useLocalDpi xmlns:a14="http://schemas.microsoft.com/office/drawing/2010/main" val="0"/>
              </a:ext>
            </a:extLst>
          </a:blip>
          <a:srcRect/>
          <a:stretch>
            <a:fillRect/>
          </a:stretch>
        </p:blipFill>
        <p:spPr bwMode="auto">
          <a:xfrm>
            <a:off x="0" y="-47625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129" name="Google Shape;129;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Twinkl" pitchFamily="2" charset="0"/>
              </a:rPr>
              <a:t>WATER CYCLE</a:t>
            </a:r>
            <a:endParaRPr dirty="0">
              <a:latin typeface="Twinkl" pitchFamily="2" charset="0"/>
            </a:endParaRPr>
          </a:p>
        </p:txBody>
      </p:sp>
      <p:sp>
        <p:nvSpPr>
          <p:cNvPr id="130" name="Google Shape;130;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Twinkl" pitchFamily="2" charset="0"/>
              </a:rPr>
              <a:t>We will </a:t>
            </a:r>
            <a:r>
              <a:rPr lang="en-GB" b="1" dirty="0">
                <a:latin typeface="Twinkl" pitchFamily="2" charset="0"/>
              </a:rPr>
              <a:t>explore </a:t>
            </a:r>
            <a:r>
              <a:rPr lang="en-GB" dirty="0">
                <a:latin typeface="Twinkl" pitchFamily="2" charset="0"/>
              </a:rPr>
              <a:t>the parts of the water cycle</a:t>
            </a:r>
            <a:endParaRPr b="1" dirty="0">
              <a:latin typeface="Twinkl"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explore the parts of the water cycle</a:t>
            </a:r>
            <a:endParaRPr sz="1700" dirty="0"/>
          </a:p>
        </p:txBody>
      </p:sp>
      <p:pic>
        <p:nvPicPr>
          <p:cNvPr id="5" name="Water_Recycling_on_the_ISS_-_edit.mp4">
            <a:hlinkClick r:id="" action="ppaction://media"/>
            <a:extLst>
              <a:ext uri="{FF2B5EF4-FFF2-40B4-BE49-F238E27FC236}">
                <a16:creationId xmlns:a16="http://schemas.microsoft.com/office/drawing/2014/main" id="{98A7637E-0416-42DC-8E64-DD71857695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59123"/>
            <a:ext cx="7579747" cy="4263607"/>
          </a:xfrm>
          <a:prstGeom prst="rect">
            <a:avLst/>
          </a:prstGeom>
        </p:spPr>
      </p:pic>
      <p:sp>
        <p:nvSpPr>
          <p:cNvPr id="11" name="Google Shape;190;p31">
            <a:extLst>
              <a:ext uri="{FF2B5EF4-FFF2-40B4-BE49-F238E27FC236}">
                <a16:creationId xmlns:a16="http://schemas.microsoft.com/office/drawing/2014/main" id="{4D7E12A1-3FE2-417C-8477-A00472AE9F92}"/>
              </a:ext>
            </a:extLst>
          </p:cNvPr>
          <p:cNvSpPr txBox="1">
            <a:spLocks noGrp="1"/>
          </p:cNvSpPr>
          <p:nvPr>
            <p:ph type="body" idx="2"/>
          </p:nvPr>
        </p:nvSpPr>
        <p:spPr>
          <a:xfrm>
            <a:off x="7579747" y="440050"/>
            <a:ext cx="1386152"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2000" b="1" dirty="0">
                <a:latin typeface="Twinkl" pitchFamily="2" charset="0"/>
              </a:rPr>
              <a:t>Explain </a:t>
            </a:r>
            <a:r>
              <a:rPr lang="en-GB" sz="2000" dirty="0">
                <a:latin typeface="Twinkl" pitchFamily="2" charset="0"/>
              </a:rPr>
              <a:t>how water is cycled on Mars. </a:t>
            </a:r>
          </a:p>
          <a:p>
            <a:pPr marL="0" lvl="0" indent="0" algn="l" rtl="0">
              <a:spcBef>
                <a:spcPts val="1600"/>
              </a:spcBef>
              <a:spcAft>
                <a:spcPts val="1600"/>
              </a:spcAft>
              <a:buNone/>
            </a:pPr>
            <a:r>
              <a:rPr lang="en-GB" sz="2000" b="1" dirty="0">
                <a:latin typeface="Twinkl" pitchFamily="2" charset="0"/>
              </a:rPr>
              <a:t>Compare </a:t>
            </a:r>
            <a:r>
              <a:rPr lang="en-GB" sz="2000" dirty="0">
                <a:latin typeface="Twinkl" pitchFamily="2" charset="0"/>
              </a:rPr>
              <a:t>this cycle to the cycle on Earth</a:t>
            </a:r>
            <a:endParaRPr lang="en-GB" sz="2000" b="1" dirty="0">
              <a:latin typeface="Twinkl" pitchFamily="2" charset="0"/>
            </a:endParaRPr>
          </a:p>
        </p:txBody>
      </p:sp>
    </p:spTree>
    <p:extLst>
      <p:ext uri="{BB962C8B-B14F-4D97-AF65-F5344CB8AC3E}">
        <p14:creationId xmlns:p14="http://schemas.microsoft.com/office/powerpoint/2010/main" val="190878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explore the parts of the water cycle</a:t>
            </a:r>
            <a:endParaRPr lang="en-GB" sz="1700" dirty="0"/>
          </a:p>
        </p:txBody>
      </p:sp>
      <p:graphicFrame>
        <p:nvGraphicFramePr>
          <p:cNvPr id="6" name="Google Shape;143;p23">
            <a:extLst>
              <a:ext uri="{FF2B5EF4-FFF2-40B4-BE49-F238E27FC236}">
                <a16:creationId xmlns:a16="http://schemas.microsoft.com/office/drawing/2014/main" id="{EC6331A2-6F58-40D1-8B62-1D37C0356885}"/>
              </a:ext>
            </a:extLst>
          </p:cNvPr>
          <p:cNvGraphicFramePr/>
          <p:nvPr>
            <p:extLst>
              <p:ext uri="{D42A27DB-BD31-4B8C-83A1-F6EECF244321}">
                <p14:modId xmlns:p14="http://schemas.microsoft.com/office/powerpoint/2010/main" val="3390228342"/>
              </p:ext>
            </p:extLst>
          </p:nvPr>
        </p:nvGraphicFramePr>
        <p:xfrm>
          <a:off x="6712465" y="905429"/>
          <a:ext cx="2142625" cy="2560771"/>
        </p:xfrm>
        <a:graphic>
          <a:graphicData uri="http://schemas.openxmlformats.org/drawingml/2006/table">
            <a:tbl>
              <a:tblPr>
                <a:noFill/>
                <a:tableStyleId>{07BEB0AE-C758-4910-A591-CAE5134280F8}</a:tableStyleId>
              </a:tblPr>
              <a:tblGrid>
                <a:gridCol w="2142625">
                  <a:extLst>
                    <a:ext uri="{9D8B030D-6E8A-4147-A177-3AD203B41FA5}">
                      <a16:colId xmlns:a16="http://schemas.microsoft.com/office/drawing/2014/main" val="20000"/>
                    </a:ext>
                  </a:extLst>
                </a:gridCol>
              </a:tblGrid>
              <a:tr h="594841">
                <a:tc>
                  <a:txBody>
                    <a:bodyPr/>
                    <a:lstStyle/>
                    <a:p>
                      <a:pPr marL="0" lvl="0" indent="0" algn="l" rtl="0">
                        <a:spcBef>
                          <a:spcPts val="0"/>
                        </a:spcBef>
                        <a:spcAft>
                          <a:spcPts val="0"/>
                        </a:spcAft>
                        <a:buNone/>
                      </a:pPr>
                      <a:r>
                        <a:rPr lang="en-GB" sz="2400" b="1" dirty="0">
                          <a:solidFill>
                            <a:srgbClr val="FFFFFF"/>
                          </a:solidFill>
                          <a:latin typeface="Twinkl" pitchFamily="2" charset="0"/>
                          <a:ea typeface="Century Gothic"/>
                          <a:cs typeface="Century Gothic"/>
                          <a:sym typeface="Century Gothic"/>
                        </a:rPr>
                        <a:t>EXTENSION</a:t>
                      </a:r>
                      <a:endParaRPr sz="2400" b="1"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1163869">
                <a:tc>
                  <a:txBody>
                    <a:bodyPr/>
                    <a:lstStyle/>
                    <a:p>
                      <a:pPr marL="0" lvl="0" indent="0" algn="l" rtl="0">
                        <a:spcBef>
                          <a:spcPts val="0"/>
                        </a:spcBef>
                        <a:spcAft>
                          <a:spcPts val="0"/>
                        </a:spcAft>
                        <a:buNone/>
                      </a:pPr>
                      <a:r>
                        <a:rPr lang="en-AU" sz="1100" dirty="0">
                          <a:latin typeface="Twinkl" pitchFamily="2" charset="0"/>
                          <a:ea typeface="Century Gothic"/>
                          <a:cs typeface="Century Gothic"/>
                          <a:sym typeface="Century Gothic"/>
                          <a:hlinkClick r:id="rId3"/>
                        </a:rPr>
                        <a:t>https://www.sciencenews.org/article/mars-dust-storms-water</a:t>
                      </a:r>
                      <a:r>
                        <a:rPr lang="en-AU" sz="1100" dirty="0">
                          <a:latin typeface="Twinkl" pitchFamily="2" charset="0"/>
                          <a:ea typeface="Century Gothic"/>
                          <a:cs typeface="Century Gothic"/>
                          <a:sym typeface="Century Gothic"/>
                        </a:rPr>
                        <a:t> </a:t>
                      </a:r>
                      <a:br>
                        <a:rPr lang="en-AU" sz="1100" dirty="0">
                          <a:latin typeface="Twinkl" pitchFamily="2" charset="0"/>
                          <a:ea typeface="Century Gothic"/>
                          <a:cs typeface="Century Gothic"/>
                          <a:sym typeface="Century Gothic"/>
                        </a:rPr>
                      </a:br>
                      <a:br>
                        <a:rPr lang="en-AU" sz="1100" dirty="0">
                          <a:latin typeface="Twinkl" pitchFamily="2" charset="0"/>
                          <a:ea typeface="Century Gothic"/>
                          <a:cs typeface="Century Gothic"/>
                          <a:sym typeface="Century Gothic"/>
                        </a:rPr>
                      </a:br>
                      <a:r>
                        <a:rPr lang="en-GB" sz="1400" b="0" i="0" u="none" strike="noStrike" cap="none" dirty="0">
                          <a:solidFill>
                            <a:srgbClr val="000000"/>
                          </a:solidFill>
                          <a:effectLst/>
                          <a:latin typeface="Twinkl" pitchFamily="2" charset="0"/>
                          <a:ea typeface="Arial"/>
                          <a:cs typeface="Arial"/>
                          <a:sym typeface="Arial"/>
                        </a:rPr>
                        <a:t>It contains some more advanced concepts, such as the chemical decomposition of water into hydrogen and oxygen.</a:t>
                      </a:r>
                      <a:endParaRPr sz="1100" dirty="0">
                        <a:latin typeface="Twinkl" pitchFamily="2" charset="0"/>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6391E743-BC0F-4B98-B1BB-5BDB0058F8EF}"/>
              </a:ext>
            </a:extLst>
          </p:cNvPr>
          <p:cNvPicPr>
            <a:picLocks noChangeAspect="1"/>
          </p:cNvPicPr>
          <p:nvPr/>
        </p:nvPicPr>
        <p:blipFill>
          <a:blip r:embed="rId4"/>
          <a:stretch>
            <a:fillRect/>
          </a:stretch>
        </p:blipFill>
        <p:spPr>
          <a:xfrm>
            <a:off x="483774" y="905429"/>
            <a:ext cx="6108381" cy="4065600"/>
          </a:xfrm>
          <a:prstGeom prst="rect">
            <a:avLst/>
          </a:prstGeom>
        </p:spPr>
      </p:pic>
    </p:spTree>
    <p:extLst>
      <p:ext uri="{BB962C8B-B14F-4D97-AF65-F5344CB8AC3E}">
        <p14:creationId xmlns:p14="http://schemas.microsoft.com/office/powerpoint/2010/main" val="2019586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2"/>
          </p:nvPr>
        </p:nvSpPr>
        <p:spPr>
          <a:xfrm>
            <a:off x="565074" y="538950"/>
            <a:ext cx="2387675"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3200" dirty="0">
                <a:latin typeface="Twinkl" pitchFamily="2" charset="0"/>
              </a:rPr>
              <a:t>How is water distributed on Earth?</a:t>
            </a:r>
            <a:r>
              <a:rPr lang="en-GB" sz="3200" b="0" i="0" dirty="0">
                <a:solidFill>
                  <a:srgbClr val="000000"/>
                </a:solidFill>
                <a:effectLst/>
                <a:latin typeface="Twinkl" pitchFamily="2" charset="0"/>
              </a:rPr>
              <a:t> </a:t>
            </a:r>
            <a:endParaRPr sz="3200" dirty="0">
              <a:latin typeface="Twinkl" pitchFamily="2" charset="0"/>
            </a:endParaRPr>
          </a:p>
        </p:txBody>
      </p:sp>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explore the parts of the water cycle</a:t>
            </a:r>
            <a:endParaRPr sz="1700" dirty="0"/>
          </a:p>
        </p:txBody>
      </p:sp>
      <p:pic>
        <p:nvPicPr>
          <p:cNvPr id="3" name="Picture 2" descr="Water Corporation, Perth Western Australia | Distribution of Earth's Water">
            <a:extLst>
              <a:ext uri="{FF2B5EF4-FFF2-40B4-BE49-F238E27FC236}">
                <a16:creationId xmlns:a16="http://schemas.microsoft.com/office/drawing/2014/main" id="{2DDF8BE0-7812-4334-A13E-28A28D4CC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05"/>
          <a:stretch/>
        </p:blipFill>
        <p:spPr bwMode="auto">
          <a:xfrm>
            <a:off x="2857250" y="691116"/>
            <a:ext cx="6191250" cy="437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6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sp>
        <p:nvSpPr>
          <p:cNvPr id="2" name="TextBox 1">
            <a:extLst>
              <a:ext uri="{FF2B5EF4-FFF2-40B4-BE49-F238E27FC236}">
                <a16:creationId xmlns:a16="http://schemas.microsoft.com/office/drawing/2014/main" id="{03BDF141-8E3F-4283-859A-8D2633CE21F9}"/>
              </a:ext>
            </a:extLst>
          </p:cNvPr>
          <p:cNvSpPr txBox="1"/>
          <p:nvPr/>
        </p:nvSpPr>
        <p:spPr>
          <a:xfrm>
            <a:off x="6560127" y="1808018"/>
            <a:ext cx="2402150" cy="830997"/>
          </a:xfrm>
          <a:prstGeom prst="rect">
            <a:avLst/>
          </a:prstGeom>
          <a:noFill/>
        </p:spPr>
        <p:txBody>
          <a:bodyPr wrap="square" rtlCol="0">
            <a:spAutoFit/>
          </a:bodyPr>
          <a:lstStyle/>
          <a:p>
            <a:r>
              <a:rPr lang="en-GB" sz="1600" dirty="0">
                <a:latin typeface="Twinkl" pitchFamily="2" charset="0"/>
              </a:rPr>
              <a:t>Copy and complete the water cycle in your books. </a:t>
            </a:r>
            <a:endParaRPr lang="en-AU" sz="1600" dirty="0">
              <a:latin typeface="Twinkl" pitchFamily="2" charset="0"/>
            </a:endParaRPr>
          </a:p>
        </p:txBody>
      </p:sp>
      <p:pic>
        <p:nvPicPr>
          <p:cNvPr id="9" name="MS900074799[1].wav">
            <a:hlinkClick r:id="" action="ppaction://media"/>
            <a:extLst>
              <a:ext uri="{FF2B5EF4-FFF2-40B4-BE49-F238E27FC236}">
                <a16:creationId xmlns:a16="http://schemas.microsoft.com/office/drawing/2014/main" id="{BB8D1A25-F626-42B3-BF71-E226F28A3857}"/>
              </a:ext>
            </a:extLst>
          </p:cNvPr>
          <p:cNvPicPr>
            <a:picLocks noRot="1"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805725" y="1296143"/>
            <a:ext cx="143693" cy="143693"/>
          </a:xfrm>
          <a:prstGeom prst="rect">
            <a:avLst/>
          </a:prstGeom>
        </p:spPr>
      </p:pic>
      <p:sp>
        <p:nvSpPr>
          <p:cNvPr id="10" name="Oval 9">
            <a:extLst>
              <a:ext uri="{FF2B5EF4-FFF2-40B4-BE49-F238E27FC236}">
                <a16:creationId xmlns:a16="http://schemas.microsoft.com/office/drawing/2014/main" id="{84B53D6C-3025-4B73-B367-F527951E0160}"/>
              </a:ext>
            </a:extLst>
          </p:cNvPr>
          <p:cNvSpPr/>
          <p:nvPr/>
        </p:nvSpPr>
        <p:spPr>
          <a:xfrm>
            <a:off x="7247663" y="504055"/>
            <a:ext cx="1206223" cy="1143833"/>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FC3833A8-80A0-444A-93A1-120C2A9AB72A}"/>
              </a:ext>
            </a:extLst>
          </p:cNvPr>
          <p:cNvSpPr/>
          <p:nvPr/>
        </p:nvSpPr>
        <p:spPr>
          <a:xfrm>
            <a:off x="7247663" y="504055"/>
            <a:ext cx="1206223" cy="1143833"/>
          </a:xfrm>
          <a:prstGeom prst="ellipse">
            <a:avLst/>
          </a:prstGeom>
          <a:solidFill>
            <a:srgbClr val="33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2" name="TextBox 11">
            <a:extLst>
              <a:ext uri="{FF2B5EF4-FFF2-40B4-BE49-F238E27FC236}">
                <a16:creationId xmlns:a16="http://schemas.microsoft.com/office/drawing/2014/main" id="{82B8D676-A4E7-459F-A902-C947E1104C39}"/>
              </a:ext>
            </a:extLst>
          </p:cNvPr>
          <p:cNvSpPr txBox="1"/>
          <p:nvPr/>
        </p:nvSpPr>
        <p:spPr>
          <a:xfrm>
            <a:off x="7301324" y="142114"/>
            <a:ext cx="1098900" cy="307777"/>
          </a:xfrm>
          <a:prstGeom prst="rect">
            <a:avLst/>
          </a:prstGeom>
          <a:noFill/>
        </p:spPr>
        <p:txBody>
          <a:bodyPr wrap="square" rtlCol="0">
            <a:spAutoFit/>
          </a:bodyPr>
          <a:lstStyle/>
          <a:p>
            <a:pPr algn="ctr"/>
            <a:r>
              <a:rPr lang="en-GB" dirty="0"/>
              <a:t>5 minutes</a:t>
            </a:r>
          </a:p>
        </p:txBody>
      </p:sp>
      <p:graphicFrame>
        <p:nvGraphicFramePr>
          <p:cNvPr id="13" name="Google Shape;78;p12">
            <a:extLst>
              <a:ext uri="{FF2B5EF4-FFF2-40B4-BE49-F238E27FC236}">
                <a16:creationId xmlns:a16="http://schemas.microsoft.com/office/drawing/2014/main" id="{99C72568-DBF3-4061-8DD2-8543B575F055}"/>
              </a:ext>
            </a:extLst>
          </p:cNvPr>
          <p:cNvGraphicFramePr/>
          <p:nvPr>
            <p:extLst>
              <p:ext uri="{D42A27DB-BD31-4B8C-83A1-F6EECF244321}">
                <p14:modId xmlns:p14="http://schemas.microsoft.com/office/powerpoint/2010/main" val="92895830"/>
              </p:ext>
            </p:extLst>
          </p:nvPr>
        </p:nvGraphicFramePr>
        <p:xfrm>
          <a:off x="6685300" y="2619132"/>
          <a:ext cx="2402150" cy="2407860"/>
        </p:xfrm>
        <a:graphic>
          <a:graphicData uri="http://schemas.openxmlformats.org/drawingml/2006/table">
            <a:tbl>
              <a:tblPr>
                <a:noFill/>
              </a:tblPr>
              <a:tblGrid>
                <a:gridCol w="24021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100" b="1" u="none" strike="noStrike" cap="none" dirty="0">
                          <a:solidFill>
                            <a:srgbClr val="FFFFFF"/>
                          </a:solidFill>
                          <a:latin typeface="Twinkl" pitchFamily="2" charset="0"/>
                          <a:ea typeface="Century Gothic"/>
                          <a:cs typeface="Century Gothic"/>
                          <a:sym typeface="Century Gothic"/>
                        </a:rPr>
                        <a:t>HINT</a:t>
                      </a:r>
                      <a:endParaRPr sz="11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r>
                        <a:rPr lang="en-US" sz="1400" dirty="0">
                          <a:latin typeface="Twinkl" pitchFamily="2" charset="0"/>
                        </a:rPr>
                        <a:t>Use these words: </a:t>
                      </a:r>
                    </a:p>
                    <a:p>
                      <a:pPr marL="285750" indent="-285750">
                        <a:buFontTx/>
                        <a:buChar char="-"/>
                      </a:pPr>
                      <a:r>
                        <a:rPr lang="en-US" sz="1400" dirty="0">
                          <a:latin typeface="Twinkl" pitchFamily="2" charset="0"/>
                        </a:rPr>
                        <a:t>Condensation </a:t>
                      </a:r>
                    </a:p>
                    <a:p>
                      <a:pPr marL="285750" indent="-285750">
                        <a:buFontTx/>
                        <a:buChar char="-"/>
                      </a:pPr>
                      <a:r>
                        <a:rPr lang="en-US" sz="1400" dirty="0">
                          <a:latin typeface="Twinkl" pitchFamily="2" charset="0"/>
                        </a:rPr>
                        <a:t>Precipitation </a:t>
                      </a:r>
                    </a:p>
                    <a:p>
                      <a:pPr marL="285750" indent="-285750">
                        <a:buFontTx/>
                        <a:buChar char="-"/>
                      </a:pPr>
                      <a:r>
                        <a:rPr lang="en-US" sz="1400" dirty="0">
                          <a:latin typeface="Twinkl" pitchFamily="2" charset="0"/>
                        </a:rPr>
                        <a:t>Run off </a:t>
                      </a:r>
                    </a:p>
                    <a:p>
                      <a:pPr marL="285750" indent="-285750">
                        <a:buFontTx/>
                        <a:buChar char="-"/>
                      </a:pPr>
                      <a:r>
                        <a:rPr lang="en-US" sz="1400" dirty="0">
                          <a:latin typeface="Twinkl" pitchFamily="2" charset="0"/>
                        </a:rPr>
                        <a:t>Evaporation </a:t>
                      </a:r>
                    </a:p>
                    <a:p>
                      <a:pPr marL="285750" indent="-285750">
                        <a:buFontTx/>
                        <a:buChar char="-"/>
                      </a:pPr>
                      <a:r>
                        <a:rPr lang="en-US" sz="1400" dirty="0">
                          <a:latin typeface="Twinkl" pitchFamily="2" charset="0"/>
                        </a:rPr>
                        <a:t>Transpiration </a:t>
                      </a:r>
                    </a:p>
                    <a:p>
                      <a:pPr marL="285750" indent="-285750">
                        <a:buFontTx/>
                        <a:buChar char="-"/>
                      </a:pPr>
                      <a:r>
                        <a:rPr lang="en-US" sz="1400" dirty="0">
                          <a:latin typeface="Twinkl" pitchFamily="2" charset="0"/>
                        </a:rPr>
                        <a:t>Accumulation </a:t>
                      </a:r>
                    </a:p>
                    <a:p>
                      <a:pPr marL="285750" indent="-285750">
                        <a:buFontTx/>
                        <a:buChar char="-"/>
                      </a:pPr>
                      <a:endParaRPr lang="en-US" sz="1400" dirty="0">
                        <a:latin typeface="Twinkl" pitchFamily="2" charset="0"/>
                      </a:endParaRPr>
                    </a:p>
                    <a:p>
                      <a:pPr marL="0" indent="0">
                        <a:buFontTx/>
                        <a:buNone/>
                      </a:pPr>
                      <a:r>
                        <a:rPr lang="en-US" sz="1100" dirty="0">
                          <a:solidFill>
                            <a:srgbClr val="FF0000"/>
                          </a:solidFill>
                          <a:latin typeface="Twinkl" pitchFamily="2" charset="0"/>
                        </a:rPr>
                        <a:t>Bonus: Infiltration &amp; Sublimation  </a:t>
                      </a: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5" name="Straight Connector 4">
            <a:extLst>
              <a:ext uri="{FF2B5EF4-FFF2-40B4-BE49-F238E27FC236}">
                <a16:creationId xmlns:a16="http://schemas.microsoft.com/office/drawing/2014/main" id="{17CD5A15-43FA-47FC-88A9-62B20C3E5EBE}"/>
              </a:ext>
            </a:extLst>
          </p:cNvPr>
          <p:cNvCxnSpPr>
            <a:cxnSpLocks/>
          </p:cNvCxnSpPr>
          <p:nvPr/>
        </p:nvCxnSpPr>
        <p:spPr>
          <a:xfrm>
            <a:off x="2001981" y="3415145"/>
            <a:ext cx="796637" cy="0"/>
          </a:xfrm>
          <a:prstGeom prst="line">
            <a:avLst/>
          </a:prstGeom>
          <a:ln w="1905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2E89FDDC-41AE-492E-A972-17FA47EFD8E5}"/>
              </a:ext>
            </a:extLst>
          </p:cNvPr>
          <p:cNvPicPr>
            <a:picLocks noChangeAspect="1"/>
          </p:cNvPicPr>
          <p:nvPr/>
        </p:nvPicPr>
        <p:blipFill>
          <a:blip r:embed="rId6"/>
          <a:stretch>
            <a:fillRect/>
          </a:stretch>
        </p:blipFill>
        <p:spPr>
          <a:xfrm>
            <a:off x="432285" y="682460"/>
            <a:ext cx="6127842" cy="4487518"/>
          </a:xfrm>
          <a:prstGeom prst="rect">
            <a:avLst/>
          </a:prstGeom>
        </p:spPr>
      </p:pic>
    </p:spTree>
    <p:extLst>
      <p:ext uri="{BB962C8B-B14F-4D97-AF65-F5344CB8AC3E}">
        <p14:creationId xmlns:p14="http://schemas.microsoft.com/office/powerpoint/2010/main" val="5889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300000"/>
                                        <p:tgtEl>
                                          <p:spTgt spid="11"/>
                                        </p:tgtEl>
                                      </p:cBhvr>
                                    </p:animEffect>
                                  </p:childTnLst>
                                </p:cTn>
                              </p:par>
                            </p:childTnLst>
                          </p:cTn>
                        </p:par>
                        <p:par>
                          <p:cTn id="13" fill="hold">
                            <p:stCondLst>
                              <p:cond delay="300000"/>
                            </p:stCondLst>
                            <p:childTnLst>
                              <p:par>
                                <p:cTn id="14" presetID="1" presetClass="mediacall" presetSubtype="0" fill="hold" nodeType="afterEffect">
                                  <p:stCondLst>
                                    <p:cond delay="0"/>
                                  </p:stCondLst>
                                  <p:childTnLst>
                                    <p:cmd type="call" cmd="playFrom(0.0)">
                                      <p:cBhvr>
                                        <p:cTn id="15" dur="2177" fill="hold"/>
                                        <p:tgtEl>
                                          <p:spTgt spid="9"/>
                                        </p:tgtEl>
                                      </p:cBhvr>
                                    </p:cmd>
                                  </p:childTnLst>
                                </p:cTn>
                              </p:par>
                            </p:childTnLst>
                          </p:cTn>
                        </p:par>
                      </p:childTnLst>
                    </p:cTn>
                  </p:par>
                </p:childTnLst>
              </p:cTn>
              <p:nextCondLst>
                <p:cond evt="onClick" delay="0">
                  <p:tgtEl>
                    <p:spTgt spid="10"/>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sp>
        <p:nvSpPr>
          <p:cNvPr id="2" name="TextBox 1">
            <a:extLst>
              <a:ext uri="{FF2B5EF4-FFF2-40B4-BE49-F238E27FC236}">
                <a16:creationId xmlns:a16="http://schemas.microsoft.com/office/drawing/2014/main" id="{03BDF141-8E3F-4283-859A-8D2633CE21F9}"/>
              </a:ext>
            </a:extLst>
          </p:cNvPr>
          <p:cNvSpPr txBox="1"/>
          <p:nvPr/>
        </p:nvSpPr>
        <p:spPr>
          <a:xfrm>
            <a:off x="6313269" y="678924"/>
            <a:ext cx="2402150" cy="3785652"/>
          </a:xfrm>
          <a:prstGeom prst="rect">
            <a:avLst/>
          </a:prstGeom>
          <a:noFill/>
        </p:spPr>
        <p:txBody>
          <a:bodyPr wrap="square" rtlCol="0">
            <a:spAutoFit/>
          </a:bodyPr>
          <a:lstStyle/>
          <a:p>
            <a:r>
              <a:rPr lang="en-GB" sz="2000" dirty="0">
                <a:solidFill>
                  <a:srgbClr val="FF0000"/>
                </a:solidFill>
                <a:latin typeface="Twinkl" pitchFamily="2" charset="0"/>
              </a:rPr>
              <a:t>Infiltration: </a:t>
            </a:r>
          </a:p>
          <a:p>
            <a:r>
              <a:rPr lang="en-AU" sz="2000" dirty="0">
                <a:latin typeface="Twinkl" pitchFamily="2" charset="0"/>
              </a:rPr>
              <a:t>the process by which water on the ground surface enters the soil.</a:t>
            </a:r>
            <a:endParaRPr lang="en-GB" sz="2000" dirty="0">
              <a:latin typeface="Twinkl" pitchFamily="2" charset="0"/>
            </a:endParaRPr>
          </a:p>
          <a:p>
            <a:endParaRPr lang="en-GB" sz="2000" dirty="0">
              <a:latin typeface="Twinkl" pitchFamily="2" charset="0"/>
            </a:endParaRPr>
          </a:p>
          <a:p>
            <a:r>
              <a:rPr lang="en-GB" sz="2000" dirty="0">
                <a:solidFill>
                  <a:srgbClr val="FF0000"/>
                </a:solidFill>
                <a:latin typeface="Twinkl" pitchFamily="2" charset="0"/>
              </a:rPr>
              <a:t>Sublimation: </a:t>
            </a:r>
          </a:p>
          <a:p>
            <a:r>
              <a:rPr lang="en-AU" sz="2000" dirty="0">
                <a:latin typeface="Twinkl" pitchFamily="2" charset="0"/>
              </a:rPr>
              <a:t>Snow and ice changing into water vapor in the air without first melting into water.</a:t>
            </a:r>
          </a:p>
        </p:txBody>
      </p:sp>
      <p:cxnSp>
        <p:nvCxnSpPr>
          <p:cNvPr id="5" name="Straight Connector 4">
            <a:extLst>
              <a:ext uri="{FF2B5EF4-FFF2-40B4-BE49-F238E27FC236}">
                <a16:creationId xmlns:a16="http://schemas.microsoft.com/office/drawing/2014/main" id="{17CD5A15-43FA-47FC-88A9-62B20C3E5EBE}"/>
              </a:ext>
            </a:extLst>
          </p:cNvPr>
          <p:cNvCxnSpPr>
            <a:cxnSpLocks/>
          </p:cNvCxnSpPr>
          <p:nvPr/>
        </p:nvCxnSpPr>
        <p:spPr>
          <a:xfrm>
            <a:off x="2001981" y="3415145"/>
            <a:ext cx="796637" cy="0"/>
          </a:xfrm>
          <a:prstGeom prst="line">
            <a:avLst/>
          </a:prstGeom>
          <a:ln w="1905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B2634B95-1E47-46CC-891C-FCFBD3CD65E9}"/>
              </a:ext>
            </a:extLst>
          </p:cNvPr>
          <p:cNvPicPr>
            <a:picLocks noChangeAspect="1"/>
          </p:cNvPicPr>
          <p:nvPr/>
        </p:nvPicPr>
        <p:blipFill>
          <a:blip r:embed="rId3"/>
          <a:stretch>
            <a:fillRect/>
          </a:stretch>
        </p:blipFill>
        <p:spPr>
          <a:xfrm>
            <a:off x="454962" y="585212"/>
            <a:ext cx="5823984" cy="4494859"/>
          </a:xfrm>
          <a:prstGeom prst="rect">
            <a:avLst/>
          </a:prstGeom>
        </p:spPr>
      </p:pic>
    </p:spTree>
    <p:extLst>
      <p:ext uri="{BB962C8B-B14F-4D97-AF65-F5344CB8AC3E}">
        <p14:creationId xmlns:p14="http://schemas.microsoft.com/office/powerpoint/2010/main" val="14727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sp>
        <p:nvSpPr>
          <p:cNvPr id="2" name="TextBox 1">
            <a:extLst>
              <a:ext uri="{FF2B5EF4-FFF2-40B4-BE49-F238E27FC236}">
                <a16:creationId xmlns:a16="http://schemas.microsoft.com/office/drawing/2014/main" id="{03BDF141-8E3F-4283-859A-8D2633CE21F9}"/>
              </a:ext>
            </a:extLst>
          </p:cNvPr>
          <p:cNvSpPr txBox="1"/>
          <p:nvPr/>
        </p:nvSpPr>
        <p:spPr>
          <a:xfrm>
            <a:off x="489767" y="788309"/>
            <a:ext cx="9100902" cy="400110"/>
          </a:xfrm>
          <a:prstGeom prst="rect">
            <a:avLst/>
          </a:prstGeom>
          <a:noFill/>
        </p:spPr>
        <p:txBody>
          <a:bodyPr wrap="square" rtlCol="0">
            <a:spAutoFit/>
          </a:bodyPr>
          <a:lstStyle/>
          <a:p>
            <a:r>
              <a:rPr lang="en-GB" sz="2000" dirty="0">
                <a:latin typeface="Twinkl" pitchFamily="2" charset="0"/>
              </a:rPr>
              <a:t>Draw the following table in your book and fill in the picture and definition </a:t>
            </a:r>
            <a:endParaRPr lang="en-AU" sz="2000" dirty="0">
              <a:latin typeface="Twinkl" pitchFamily="2" charset="0"/>
            </a:endParaRPr>
          </a:p>
        </p:txBody>
      </p:sp>
      <p:pic>
        <p:nvPicPr>
          <p:cNvPr id="5" name="Picture 4">
            <a:extLst>
              <a:ext uri="{FF2B5EF4-FFF2-40B4-BE49-F238E27FC236}">
                <a16:creationId xmlns:a16="http://schemas.microsoft.com/office/drawing/2014/main" id="{B4286F7E-4A71-45D8-A853-385C8BF0D7D2}"/>
              </a:ext>
            </a:extLst>
          </p:cNvPr>
          <p:cNvPicPr>
            <a:picLocks noChangeAspect="1"/>
          </p:cNvPicPr>
          <p:nvPr/>
        </p:nvPicPr>
        <p:blipFill>
          <a:blip r:embed="rId5"/>
          <a:stretch>
            <a:fillRect/>
          </a:stretch>
        </p:blipFill>
        <p:spPr>
          <a:xfrm rot="5400000">
            <a:off x="1357541" y="347242"/>
            <a:ext cx="3910087" cy="5645634"/>
          </a:xfrm>
          <a:prstGeom prst="rect">
            <a:avLst/>
          </a:prstGeom>
        </p:spPr>
      </p:pic>
      <p:pic>
        <p:nvPicPr>
          <p:cNvPr id="12" name="MS900074799[1].wav">
            <a:hlinkClick r:id="" action="ppaction://media"/>
            <a:extLst>
              <a:ext uri="{FF2B5EF4-FFF2-40B4-BE49-F238E27FC236}">
                <a16:creationId xmlns:a16="http://schemas.microsoft.com/office/drawing/2014/main" id="{B7A91FC9-49D0-4C21-9B06-04BA756DBC50}"/>
              </a:ext>
            </a:extLst>
          </p:cNvPr>
          <p:cNvPicPr>
            <a:picLocks noRot="1"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7483579" y="3710606"/>
            <a:ext cx="244475" cy="244475"/>
          </a:xfrm>
          <a:prstGeom prst="rect">
            <a:avLst/>
          </a:prstGeom>
        </p:spPr>
      </p:pic>
      <p:sp>
        <p:nvSpPr>
          <p:cNvPr id="13" name="Oval 12">
            <a:extLst>
              <a:ext uri="{FF2B5EF4-FFF2-40B4-BE49-F238E27FC236}">
                <a16:creationId xmlns:a16="http://schemas.microsoft.com/office/drawing/2014/main" id="{C49240B0-EBFE-489C-B05C-E9B4B7D449FC}"/>
              </a:ext>
            </a:extLst>
          </p:cNvPr>
          <p:cNvSpPr/>
          <p:nvPr/>
        </p:nvSpPr>
        <p:spPr>
          <a:xfrm>
            <a:off x="6925517" y="2918518"/>
            <a:ext cx="2052228" cy="205222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0462D6D-4F02-46A0-8F94-C265553E221A}"/>
              </a:ext>
            </a:extLst>
          </p:cNvPr>
          <p:cNvSpPr/>
          <p:nvPr/>
        </p:nvSpPr>
        <p:spPr>
          <a:xfrm>
            <a:off x="6925517" y="2918518"/>
            <a:ext cx="2052228" cy="2052228"/>
          </a:xfrm>
          <a:prstGeom prst="ellipse">
            <a:avLst/>
          </a:prstGeom>
          <a:solidFill>
            <a:srgbClr val="33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5" name="TextBox 14">
            <a:extLst>
              <a:ext uri="{FF2B5EF4-FFF2-40B4-BE49-F238E27FC236}">
                <a16:creationId xmlns:a16="http://schemas.microsoft.com/office/drawing/2014/main" id="{D06D2B25-1EFA-409C-A1CB-C8D1FA22F2B3}"/>
              </a:ext>
            </a:extLst>
          </p:cNvPr>
          <p:cNvSpPr txBox="1"/>
          <p:nvPr/>
        </p:nvSpPr>
        <p:spPr>
          <a:xfrm>
            <a:off x="7191647" y="2414462"/>
            <a:ext cx="1519968" cy="461665"/>
          </a:xfrm>
          <a:prstGeom prst="rect">
            <a:avLst/>
          </a:prstGeom>
          <a:noFill/>
        </p:spPr>
        <p:txBody>
          <a:bodyPr wrap="none" rtlCol="0">
            <a:spAutoFit/>
          </a:bodyPr>
          <a:lstStyle/>
          <a:p>
            <a:pPr algn="ctr"/>
            <a:r>
              <a:rPr lang="en-GB" sz="2400" dirty="0">
                <a:latin typeface="Twinkl" panose="020B0604020202020204" charset="0"/>
              </a:rPr>
              <a:t>3 minutes</a:t>
            </a:r>
          </a:p>
        </p:txBody>
      </p:sp>
    </p:spTree>
    <p:extLst>
      <p:ext uri="{BB962C8B-B14F-4D97-AF65-F5344CB8AC3E}">
        <p14:creationId xmlns:p14="http://schemas.microsoft.com/office/powerpoint/2010/main" val="709480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80000"/>
                                        <p:tgtEl>
                                          <p:spTgt spid="14"/>
                                        </p:tgtEl>
                                      </p:cBhvr>
                                    </p:animEffect>
                                  </p:childTnLst>
                                </p:cTn>
                              </p:par>
                            </p:childTnLst>
                          </p:cTn>
                        </p:par>
                        <p:par>
                          <p:cTn id="8" fill="hold">
                            <p:stCondLst>
                              <p:cond delay="180000"/>
                            </p:stCondLst>
                            <p:childTnLst>
                              <p:par>
                                <p:cTn id="9" presetID="1" presetClass="mediacall" presetSubtype="0" fill="hold" nodeType="afterEffect">
                                  <p:stCondLst>
                                    <p:cond delay="0"/>
                                  </p:stCondLst>
                                  <p:childTnLst>
                                    <p:cmd type="call" cmd="playFrom(0.0)">
                                      <p:cBhvr>
                                        <p:cTn id="10" dur="2178" fill="hold"/>
                                        <p:tgtEl>
                                          <p:spTgt spid="12"/>
                                        </p:tgtEl>
                                      </p:cBhvr>
                                    </p:cmd>
                                  </p:childTnLst>
                                </p:cTn>
                              </p:par>
                            </p:childTnLst>
                          </p:cTn>
                        </p:par>
                      </p:childTnLst>
                    </p:cTn>
                  </p:par>
                </p:childTnLst>
              </p:cTn>
              <p:nextCondLst>
                <p:cond evt="onClick" delay="0">
                  <p:tgtEl>
                    <p:spTgt spid="13"/>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pic>
        <p:nvPicPr>
          <p:cNvPr id="11" name="Content Placeholder 3" descr="14 ppt 1 water cycle.jpg">
            <a:extLst>
              <a:ext uri="{FF2B5EF4-FFF2-40B4-BE49-F238E27FC236}">
                <a16:creationId xmlns:a16="http://schemas.microsoft.com/office/drawing/2014/main" id="{B05BAF91-D24B-4BDE-B26D-E9B4151BA943}"/>
              </a:ext>
            </a:extLst>
          </p:cNvPr>
          <p:cNvPicPr>
            <a:picLocks noChangeAspect="1"/>
          </p:cNvPicPr>
          <p:nvPr/>
        </p:nvPicPr>
        <p:blipFill>
          <a:blip r:embed="rId3"/>
          <a:stretch>
            <a:fillRect/>
          </a:stretch>
        </p:blipFill>
        <p:spPr>
          <a:xfrm>
            <a:off x="564078" y="843464"/>
            <a:ext cx="8229600" cy="1812140"/>
          </a:xfrm>
          <a:prstGeom prst="rect">
            <a:avLst/>
          </a:prstGeom>
          <a:noFill/>
          <a:ln>
            <a:noFill/>
          </a:ln>
        </p:spPr>
      </p:pic>
      <p:sp>
        <p:nvSpPr>
          <p:cNvPr id="6" name="Rectangle 5">
            <a:extLst>
              <a:ext uri="{FF2B5EF4-FFF2-40B4-BE49-F238E27FC236}">
                <a16:creationId xmlns:a16="http://schemas.microsoft.com/office/drawing/2014/main" id="{1885BE1C-AF73-401F-BD37-D511DAB71B37}"/>
              </a:ext>
            </a:extLst>
          </p:cNvPr>
          <p:cNvSpPr/>
          <p:nvPr/>
        </p:nvSpPr>
        <p:spPr>
          <a:xfrm>
            <a:off x="5335853" y="843463"/>
            <a:ext cx="3457826" cy="1811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2761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1" name="Picture 10" descr="rain_38.jpg">
            <a:extLst>
              <a:ext uri="{FF2B5EF4-FFF2-40B4-BE49-F238E27FC236}">
                <a16:creationId xmlns:a16="http://schemas.microsoft.com/office/drawing/2014/main" id="{ED83C6AC-18CE-48B9-BF88-65876D5835B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06878" y="-1085479"/>
            <a:ext cx="9220452" cy="6368766"/>
          </a:xfrm>
          <a:prstGeom prst="rect">
            <a:avLst/>
          </a:prstGeom>
        </p:spPr>
      </p:pic>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pic>
        <p:nvPicPr>
          <p:cNvPr id="7" name="Content Placeholder 3" descr="14 ppt 2 precipitation.jpg">
            <a:extLst>
              <a:ext uri="{FF2B5EF4-FFF2-40B4-BE49-F238E27FC236}">
                <a16:creationId xmlns:a16="http://schemas.microsoft.com/office/drawing/2014/main" id="{E0BEF3AC-DB15-4852-9856-81F15B5FE46A}"/>
              </a:ext>
            </a:extLst>
          </p:cNvPr>
          <p:cNvPicPr>
            <a:picLocks noChangeAspect="1"/>
          </p:cNvPicPr>
          <p:nvPr/>
        </p:nvPicPr>
        <p:blipFill>
          <a:blip r:embed="rId4"/>
          <a:stretch>
            <a:fillRect/>
          </a:stretch>
        </p:blipFill>
        <p:spPr>
          <a:xfrm>
            <a:off x="690114" y="760553"/>
            <a:ext cx="8229600" cy="1811197"/>
          </a:xfrm>
          <a:prstGeom prst="rect">
            <a:avLst/>
          </a:prstGeom>
          <a:noFill/>
          <a:ln>
            <a:noFill/>
          </a:ln>
        </p:spPr>
      </p:pic>
      <p:sp>
        <p:nvSpPr>
          <p:cNvPr id="6" name="Rectangle 5">
            <a:extLst>
              <a:ext uri="{FF2B5EF4-FFF2-40B4-BE49-F238E27FC236}">
                <a16:creationId xmlns:a16="http://schemas.microsoft.com/office/drawing/2014/main" id="{1885BE1C-AF73-401F-BD37-D511DAB71B37}"/>
              </a:ext>
            </a:extLst>
          </p:cNvPr>
          <p:cNvSpPr/>
          <p:nvPr/>
        </p:nvSpPr>
        <p:spPr>
          <a:xfrm>
            <a:off x="5461888" y="731077"/>
            <a:ext cx="3457826" cy="1811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55734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0" name="Picture 9" descr="Condensation_on_water_bottle.jpg">
            <a:extLst>
              <a:ext uri="{FF2B5EF4-FFF2-40B4-BE49-F238E27FC236}">
                <a16:creationId xmlns:a16="http://schemas.microsoft.com/office/drawing/2014/main" id="{A315835E-EEAA-4208-B96C-E39A2C2EBB43}"/>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1661081"/>
            <a:ext cx="9144000" cy="6857999"/>
          </a:xfrm>
          <a:prstGeom prst="rect">
            <a:avLst/>
          </a:prstGeom>
        </p:spPr>
      </p:pic>
      <p:pic>
        <p:nvPicPr>
          <p:cNvPr id="9" name="Content Placeholder 3" descr="14 ppt 3 condensation.jpg">
            <a:extLst>
              <a:ext uri="{FF2B5EF4-FFF2-40B4-BE49-F238E27FC236}">
                <a16:creationId xmlns:a16="http://schemas.microsoft.com/office/drawing/2014/main" id="{0607217D-47ED-4A56-9F0B-A8C6034314AD}"/>
              </a:ext>
            </a:extLst>
          </p:cNvPr>
          <p:cNvPicPr>
            <a:picLocks noChangeAspect="1"/>
          </p:cNvPicPr>
          <p:nvPr/>
        </p:nvPicPr>
        <p:blipFill>
          <a:blip r:embed="rId4"/>
          <a:stretch>
            <a:fillRect/>
          </a:stretch>
        </p:blipFill>
        <p:spPr>
          <a:xfrm>
            <a:off x="690114" y="728754"/>
            <a:ext cx="8229600" cy="1811197"/>
          </a:xfrm>
          <a:prstGeom prst="rect">
            <a:avLst/>
          </a:prstGeom>
          <a:noFill/>
          <a:ln>
            <a:noFill/>
          </a:ln>
        </p:spPr>
      </p:pic>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sp>
        <p:nvSpPr>
          <p:cNvPr id="6" name="Rectangle 5">
            <a:extLst>
              <a:ext uri="{FF2B5EF4-FFF2-40B4-BE49-F238E27FC236}">
                <a16:creationId xmlns:a16="http://schemas.microsoft.com/office/drawing/2014/main" id="{1885BE1C-AF73-401F-BD37-D511DAB71B37}"/>
              </a:ext>
            </a:extLst>
          </p:cNvPr>
          <p:cNvSpPr/>
          <p:nvPr/>
        </p:nvSpPr>
        <p:spPr>
          <a:xfrm>
            <a:off x="5461884" y="728754"/>
            <a:ext cx="3457826" cy="1811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1597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690114" y="1215015"/>
            <a:ext cx="3118036" cy="830997"/>
          </a:xfrm>
          <a:prstGeom prst="rect">
            <a:avLst/>
          </a:prstGeom>
          <a:noFill/>
        </p:spPr>
        <p:txBody>
          <a:bodyPr wrap="square" rtlCol="0">
            <a:spAutoFit/>
          </a:bodyPr>
          <a:lstStyle/>
          <a:p>
            <a:endParaRPr lang="en-GB" sz="2400" dirty="0">
              <a:latin typeface="Twinkl" pitchFamily="2" charset="0"/>
            </a:endParaRPr>
          </a:p>
          <a:p>
            <a:endParaRPr lang="en-AU" sz="2400" dirty="0">
              <a:latin typeface="Twinkl" pitchFamily="2" charset="0"/>
            </a:endParaRPr>
          </a:p>
        </p:txBody>
      </p:sp>
      <p:sp>
        <p:nvSpPr>
          <p:cNvPr id="2" name="TextBox 1">
            <a:extLst>
              <a:ext uri="{FF2B5EF4-FFF2-40B4-BE49-F238E27FC236}">
                <a16:creationId xmlns:a16="http://schemas.microsoft.com/office/drawing/2014/main" id="{03BDF141-8E3F-4283-859A-8D2633CE21F9}"/>
              </a:ext>
            </a:extLst>
          </p:cNvPr>
          <p:cNvSpPr txBox="1"/>
          <p:nvPr/>
        </p:nvSpPr>
        <p:spPr>
          <a:xfrm>
            <a:off x="518111" y="772514"/>
            <a:ext cx="9100902" cy="400110"/>
          </a:xfrm>
          <a:prstGeom prst="rect">
            <a:avLst/>
          </a:prstGeom>
          <a:noFill/>
        </p:spPr>
        <p:txBody>
          <a:bodyPr wrap="square" rtlCol="0">
            <a:spAutoFit/>
          </a:bodyPr>
          <a:lstStyle/>
          <a:p>
            <a:r>
              <a:rPr lang="en-GB" sz="2000" dirty="0">
                <a:latin typeface="Twinkl" pitchFamily="2" charset="0"/>
              </a:rPr>
              <a:t>Draw the following table in your book and fill in the picture and definition </a:t>
            </a:r>
            <a:endParaRPr lang="en-AU" sz="2000" dirty="0">
              <a:latin typeface="Twinkl" pitchFamily="2" charset="0"/>
            </a:endParaRPr>
          </a:p>
        </p:txBody>
      </p:sp>
      <p:pic>
        <p:nvPicPr>
          <p:cNvPr id="12" name="MS900074799[1].wav">
            <a:hlinkClick r:id="" action="ppaction://media"/>
            <a:extLst>
              <a:ext uri="{FF2B5EF4-FFF2-40B4-BE49-F238E27FC236}">
                <a16:creationId xmlns:a16="http://schemas.microsoft.com/office/drawing/2014/main" id="{B7A91FC9-49D0-4C21-9B06-04BA756DBC50}"/>
              </a:ext>
            </a:extLst>
          </p:cNvPr>
          <p:cNvPicPr>
            <a:picLocks noRot="1"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483579" y="3710606"/>
            <a:ext cx="244475" cy="244475"/>
          </a:xfrm>
          <a:prstGeom prst="rect">
            <a:avLst/>
          </a:prstGeom>
        </p:spPr>
      </p:pic>
      <p:sp>
        <p:nvSpPr>
          <p:cNvPr id="13" name="Oval 12">
            <a:extLst>
              <a:ext uri="{FF2B5EF4-FFF2-40B4-BE49-F238E27FC236}">
                <a16:creationId xmlns:a16="http://schemas.microsoft.com/office/drawing/2014/main" id="{C49240B0-EBFE-489C-B05C-E9B4B7D449FC}"/>
              </a:ext>
            </a:extLst>
          </p:cNvPr>
          <p:cNvSpPr/>
          <p:nvPr/>
        </p:nvSpPr>
        <p:spPr>
          <a:xfrm>
            <a:off x="6925517" y="2918518"/>
            <a:ext cx="2052228" cy="205222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0462D6D-4F02-46A0-8F94-C265553E221A}"/>
              </a:ext>
            </a:extLst>
          </p:cNvPr>
          <p:cNvSpPr/>
          <p:nvPr/>
        </p:nvSpPr>
        <p:spPr>
          <a:xfrm>
            <a:off x="6925517" y="2918518"/>
            <a:ext cx="2052228" cy="2052228"/>
          </a:xfrm>
          <a:prstGeom prst="ellipse">
            <a:avLst/>
          </a:prstGeom>
          <a:solidFill>
            <a:srgbClr val="33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15" name="TextBox 14">
            <a:extLst>
              <a:ext uri="{FF2B5EF4-FFF2-40B4-BE49-F238E27FC236}">
                <a16:creationId xmlns:a16="http://schemas.microsoft.com/office/drawing/2014/main" id="{D06D2B25-1EFA-409C-A1CB-C8D1FA22F2B3}"/>
              </a:ext>
            </a:extLst>
          </p:cNvPr>
          <p:cNvSpPr txBox="1"/>
          <p:nvPr/>
        </p:nvSpPr>
        <p:spPr>
          <a:xfrm>
            <a:off x="7191647" y="2414462"/>
            <a:ext cx="1519968" cy="461665"/>
          </a:xfrm>
          <a:prstGeom prst="rect">
            <a:avLst/>
          </a:prstGeom>
          <a:noFill/>
        </p:spPr>
        <p:txBody>
          <a:bodyPr wrap="none" rtlCol="0">
            <a:spAutoFit/>
          </a:bodyPr>
          <a:lstStyle/>
          <a:p>
            <a:pPr algn="ctr"/>
            <a:r>
              <a:rPr lang="en-GB" sz="2400" dirty="0">
                <a:latin typeface="Twinkl" panose="020B0604020202020204" charset="0"/>
              </a:rPr>
              <a:t>3 minutes</a:t>
            </a:r>
          </a:p>
        </p:txBody>
      </p:sp>
      <p:pic>
        <p:nvPicPr>
          <p:cNvPr id="4" name="Picture 3">
            <a:extLst>
              <a:ext uri="{FF2B5EF4-FFF2-40B4-BE49-F238E27FC236}">
                <a16:creationId xmlns:a16="http://schemas.microsoft.com/office/drawing/2014/main" id="{4EBBEAB3-AF47-446D-A11B-53A360259724}"/>
              </a:ext>
            </a:extLst>
          </p:cNvPr>
          <p:cNvPicPr>
            <a:picLocks noChangeAspect="1"/>
          </p:cNvPicPr>
          <p:nvPr/>
        </p:nvPicPr>
        <p:blipFill>
          <a:blip r:embed="rId6"/>
          <a:stretch>
            <a:fillRect/>
          </a:stretch>
        </p:blipFill>
        <p:spPr>
          <a:xfrm rot="5400000">
            <a:off x="1603754" y="112069"/>
            <a:ext cx="3945788" cy="6117074"/>
          </a:xfrm>
          <a:prstGeom prst="rect">
            <a:avLst/>
          </a:prstGeom>
        </p:spPr>
      </p:pic>
    </p:spTree>
    <p:extLst>
      <p:ext uri="{BB962C8B-B14F-4D97-AF65-F5344CB8AC3E}">
        <p14:creationId xmlns:p14="http://schemas.microsoft.com/office/powerpoint/2010/main" val="1997668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80000"/>
                                        <p:tgtEl>
                                          <p:spTgt spid="14"/>
                                        </p:tgtEl>
                                      </p:cBhvr>
                                    </p:animEffect>
                                  </p:childTnLst>
                                </p:cTn>
                              </p:par>
                            </p:childTnLst>
                          </p:cTn>
                        </p:par>
                        <p:par>
                          <p:cTn id="8" fill="hold">
                            <p:stCondLst>
                              <p:cond delay="180000"/>
                            </p:stCondLst>
                            <p:childTnLst>
                              <p:par>
                                <p:cTn id="9" presetID="1" presetClass="mediacall" presetSubtype="0" fill="hold" nodeType="afterEffect">
                                  <p:stCondLst>
                                    <p:cond delay="0"/>
                                  </p:stCondLst>
                                  <p:childTnLst>
                                    <p:cmd type="call" cmd="playFrom(0.0)">
                                      <p:cBhvr>
                                        <p:cTn id="10" dur="2178" fill="hold"/>
                                        <p:tgtEl>
                                          <p:spTgt spid="12"/>
                                        </p:tgtEl>
                                      </p:cBhvr>
                                    </p:cmd>
                                  </p:childTnLst>
                                </p:cTn>
                              </p:par>
                            </p:childTnLst>
                          </p:cTn>
                        </p:par>
                      </p:childTnLst>
                    </p:cTn>
                  </p:par>
                </p:childTnLst>
              </p:cTn>
              <p:nextCondLst>
                <p:cond evt="onClick" delay="0">
                  <p:tgtEl>
                    <p:spTgt spid="13"/>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sp>
        <p:nvSpPr>
          <p:cNvPr id="135" name="Google Shape;135;p23"/>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Twinkl" pitchFamily="2" charset="0"/>
              </a:rPr>
              <a:t>Do not delete this slide.</a:t>
            </a:r>
            <a:endParaRPr b="1">
              <a:latin typeface="Twinkl" pitchFamily="2" charset="0"/>
            </a:endParaRPr>
          </a:p>
          <a:p>
            <a:pPr marL="0" lvl="0" indent="0" algn="l" rtl="0">
              <a:spcBef>
                <a:spcPts val="1600"/>
              </a:spcBef>
              <a:spcAft>
                <a:spcPts val="0"/>
              </a:spcAft>
              <a:buNone/>
            </a:pPr>
            <a:r>
              <a:rPr lang="en-GB">
                <a:latin typeface="Twinkl" pitchFamily="2" charset="0"/>
              </a:rPr>
              <a:t>This slide is designed so that you can copy the </a:t>
            </a:r>
            <a:r>
              <a:rPr lang="en-GB" b="1">
                <a:latin typeface="Twinkl" pitchFamily="2" charset="0"/>
              </a:rPr>
              <a:t>prompt box</a:t>
            </a:r>
            <a:r>
              <a:rPr lang="en-GB">
                <a:latin typeface="Twinkl" pitchFamily="2" charset="0"/>
              </a:rPr>
              <a:t> you need and insert it into your slides.</a:t>
            </a:r>
            <a:endParaRPr>
              <a:latin typeface="Twinkl" pitchFamily="2" charset="0"/>
            </a:endParaRPr>
          </a:p>
          <a:p>
            <a:pPr marL="0" lvl="0" indent="0" algn="l" rtl="0">
              <a:spcBef>
                <a:spcPts val="1600"/>
              </a:spcBef>
              <a:spcAft>
                <a:spcPts val="1600"/>
              </a:spcAft>
              <a:buNone/>
            </a:pPr>
            <a:r>
              <a:rPr lang="en-GB">
                <a:latin typeface="Twinkl" pitchFamily="2" charset="0"/>
              </a:rPr>
              <a:t>This slide is hidden and will not be included when presenting your lesson.</a:t>
            </a:r>
            <a:endParaRPr>
              <a:latin typeface="Twinkl" pitchFamily="2" charset="0"/>
            </a:endParaRPr>
          </a:p>
        </p:txBody>
      </p:sp>
      <p:graphicFrame>
        <p:nvGraphicFramePr>
          <p:cNvPr id="136" name="Google Shape;136;p23"/>
          <p:cNvGraphicFramePr/>
          <p:nvPr/>
        </p:nvGraphicFramePr>
        <p:xfrm>
          <a:off x="2040790" y="3654050"/>
          <a:ext cx="2134475" cy="738515"/>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TEACHER CUE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7" name="Google Shape;137;p23"/>
          <p:cNvGraphicFramePr/>
          <p:nvPr/>
        </p:nvGraphicFramePr>
        <p:xfrm>
          <a:off x="2040800" y="2531575"/>
          <a:ext cx="2134475" cy="70098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8" name="Google Shape;138;p23"/>
          <p:cNvGraphicFramePr/>
          <p:nvPr/>
        </p:nvGraphicFramePr>
        <p:xfrm>
          <a:off x="586550" y="253157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39" name="Google Shape;139;p23"/>
          <p:cNvGraphicFramePr/>
          <p:nvPr/>
        </p:nvGraphicFramePr>
        <p:xfrm>
          <a:off x="586550" y="31772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0" name="Google Shape;140;p23"/>
          <p:cNvGraphicFramePr/>
          <p:nvPr/>
        </p:nvGraphicFramePr>
        <p:xfrm>
          <a:off x="4439730" y="3654038"/>
          <a:ext cx="2134475" cy="86862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MAKE THE CONNECTION</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you already know….</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1" name="Google Shape;141;p23"/>
          <p:cNvGraphicFramePr/>
          <p:nvPr/>
        </p:nvGraphicFramePr>
        <p:xfrm>
          <a:off x="6838660" y="2531563"/>
          <a:ext cx="2142625" cy="904280"/>
        </p:xfrm>
        <a:graphic>
          <a:graphicData uri="http://schemas.openxmlformats.org/drawingml/2006/table">
            <a:tbl>
              <a:tblPr>
                <a:noFill/>
                <a:tableStyleId>{07BEB0AE-C758-4910-A591-CAE5134280F8}</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2" name="Google Shape;142;p23"/>
          <p:cNvGraphicFramePr/>
          <p:nvPr/>
        </p:nvGraphicFramePr>
        <p:xfrm>
          <a:off x="4439720" y="2531575"/>
          <a:ext cx="2134475" cy="70098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HINT</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remember….</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3" name="Google Shape;143;p23"/>
          <p:cNvGraphicFramePr/>
          <p:nvPr/>
        </p:nvGraphicFramePr>
        <p:xfrm>
          <a:off x="6838650" y="3654050"/>
          <a:ext cx="2142625" cy="783840"/>
        </p:xfrm>
        <a:graphic>
          <a:graphicData uri="http://schemas.openxmlformats.org/drawingml/2006/table">
            <a:tbl>
              <a:tblPr>
                <a:noFill/>
                <a:tableStyleId>{07BEB0AE-C758-4910-A591-CAE5134280F8}</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EXTENSION</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3" name="Picture 12" descr="2268053_orig.jpg">
            <a:extLst>
              <a:ext uri="{FF2B5EF4-FFF2-40B4-BE49-F238E27FC236}">
                <a16:creationId xmlns:a16="http://schemas.microsoft.com/office/drawing/2014/main" id="{3047EC59-2A5F-4E60-828B-956378B422F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0602" y="-995166"/>
            <a:ext cx="9213756" cy="6138665"/>
          </a:xfrm>
          <a:prstGeom prst="rect">
            <a:avLst/>
          </a:prstGeom>
        </p:spPr>
      </p:pic>
      <p:pic>
        <p:nvPicPr>
          <p:cNvPr id="7" name="Content Placeholder 3" descr="14 ppt 4 evaporation.jpg">
            <a:extLst>
              <a:ext uri="{FF2B5EF4-FFF2-40B4-BE49-F238E27FC236}">
                <a16:creationId xmlns:a16="http://schemas.microsoft.com/office/drawing/2014/main" id="{577DDD09-D4F6-4D3C-9B02-55EBC7C408D9}"/>
              </a:ext>
            </a:extLst>
          </p:cNvPr>
          <p:cNvPicPr>
            <a:picLocks noChangeAspect="1"/>
          </p:cNvPicPr>
          <p:nvPr/>
        </p:nvPicPr>
        <p:blipFill>
          <a:blip r:embed="rId4"/>
          <a:stretch>
            <a:fillRect/>
          </a:stretch>
        </p:blipFill>
        <p:spPr>
          <a:xfrm>
            <a:off x="690110" y="728753"/>
            <a:ext cx="8229600" cy="1811197"/>
          </a:xfrm>
          <a:prstGeom prst="rect">
            <a:avLst/>
          </a:prstGeom>
          <a:noFill/>
          <a:ln>
            <a:noFill/>
          </a:ln>
        </p:spPr>
      </p:pic>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6" name="Rectangle 5">
            <a:extLst>
              <a:ext uri="{FF2B5EF4-FFF2-40B4-BE49-F238E27FC236}">
                <a16:creationId xmlns:a16="http://schemas.microsoft.com/office/drawing/2014/main" id="{1885BE1C-AF73-401F-BD37-D511DAB71B37}"/>
              </a:ext>
            </a:extLst>
          </p:cNvPr>
          <p:cNvSpPr/>
          <p:nvPr/>
        </p:nvSpPr>
        <p:spPr>
          <a:xfrm>
            <a:off x="5461884" y="728754"/>
            <a:ext cx="3457826" cy="1811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67859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8" name="Picture 7" descr="Transpiration2.jpeg">
            <a:extLst>
              <a:ext uri="{FF2B5EF4-FFF2-40B4-BE49-F238E27FC236}">
                <a16:creationId xmlns:a16="http://schemas.microsoft.com/office/drawing/2014/main" id="{6D9A5978-5EB0-4659-B8B1-206DAF95B9C0}"/>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409956"/>
            <a:ext cx="9144000" cy="6415088"/>
          </a:xfrm>
          <a:prstGeom prst="rect">
            <a:avLst/>
          </a:prstGeom>
        </p:spPr>
      </p:pic>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pic>
        <p:nvPicPr>
          <p:cNvPr id="11" name="Content Placeholder 3" descr="14 ppt 5 transpiration.jpg">
            <a:extLst>
              <a:ext uri="{FF2B5EF4-FFF2-40B4-BE49-F238E27FC236}">
                <a16:creationId xmlns:a16="http://schemas.microsoft.com/office/drawing/2014/main" id="{0A6A8533-E84B-4F22-8F52-AB335A6922CD}"/>
              </a:ext>
            </a:extLst>
          </p:cNvPr>
          <p:cNvPicPr>
            <a:picLocks noChangeAspect="1"/>
          </p:cNvPicPr>
          <p:nvPr/>
        </p:nvPicPr>
        <p:blipFill>
          <a:blip r:embed="rId4"/>
          <a:stretch>
            <a:fillRect/>
          </a:stretch>
        </p:blipFill>
        <p:spPr>
          <a:xfrm>
            <a:off x="690110" y="873354"/>
            <a:ext cx="8229600" cy="1811197"/>
          </a:xfrm>
          <a:prstGeom prst="rect">
            <a:avLst/>
          </a:prstGeom>
          <a:noFill/>
          <a:ln>
            <a:noFill/>
          </a:ln>
        </p:spPr>
      </p:pic>
      <p:sp>
        <p:nvSpPr>
          <p:cNvPr id="12" name="Rectangle 11">
            <a:extLst>
              <a:ext uri="{FF2B5EF4-FFF2-40B4-BE49-F238E27FC236}">
                <a16:creationId xmlns:a16="http://schemas.microsoft.com/office/drawing/2014/main" id="{13611DA1-6EAC-42D2-B576-B79E65EBF16A}"/>
              </a:ext>
            </a:extLst>
          </p:cNvPr>
          <p:cNvSpPr/>
          <p:nvPr/>
        </p:nvSpPr>
        <p:spPr>
          <a:xfrm>
            <a:off x="5461884" y="873354"/>
            <a:ext cx="3457826" cy="1811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58910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7" name="Picture 6" descr="f4f3ec8154c1201f.jpg">
            <a:extLst>
              <a:ext uri="{FF2B5EF4-FFF2-40B4-BE49-F238E27FC236}">
                <a16:creationId xmlns:a16="http://schemas.microsoft.com/office/drawing/2014/main" id="{E884D4D2-DADA-4F8A-BA6F-4BE6F6397080}"/>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213856"/>
            <a:ext cx="9144000" cy="6135625"/>
          </a:xfrm>
          <a:prstGeom prst="rect">
            <a:avLst/>
          </a:prstGeom>
        </p:spPr>
      </p:pic>
      <p:pic>
        <p:nvPicPr>
          <p:cNvPr id="6" name="Content Placeholder 3" descr="14 ppt 6 run-off.jpg">
            <a:extLst>
              <a:ext uri="{FF2B5EF4-FFF2-40B4-BE49-F238E27FC236}">
                <a16:creationId xmlns:a16="http://schemas.microsoft.com/office/drawing/2014/main" id="{724B8F7A-048D-43CB-B2B7-6AA02342E10C}"/>
              </a:ext>
            </a:extLst>
          </p:cNvPr>
          <p:cNvPicPr>
            <a:picLocks noChangeAspect="1"/>
          </p:cNvPicPr>
          <p:nvPr/>
        </p:nvPicPr>
        <p:blipFill>
          <a:blip r:embed="rId4"/>
          <a:stretch>
            <a:fillRect/>
          </a:stretch>
        </p:blipFill>
        <p:spPr>
          <a:xfrm>
            <a:off x="690110" y="873354"/>
            <a:ext cx="8229600" cy="1811197"/>
          </a:xfrm>
          <a:prstGeom prst="rect">
            <a:avLst/>
          </a:prstGeom>
          <a:noFill/>
          <a:ln>
            <a:noFill/>
          </a:ln>
        </p:spPr>
      </p:pic>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12" name="Rectangle 11">
            <a:extLst>
              <a:ext uri="{FF2B5EF4-FFF2-40B4-BE49-F238E27FC236}">
                <a16:creationId xmlns:a16="http://schemas.microsoft.com/office/drawing/2014/main" id="{13611DA1-6EAC-42D2-B576-B79E65EBF16A}"/>
              </a:ext>
            </a:extLst>
          </p:cNvPr>
          <p:cNvSpPr/>
          <p:nvPr/>
        </p:nvSpPr>
        <p:spPr>
          <a:xfrm>
            <a:off x="5461884" y="873354"/>
            <a:ext cx="3457826" cy="1811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7017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2" name="Rectangle 1">
            <a:extLst>
              <a:ext uri="{FF2B5EF4-FFF2-40B4-BE49-F238E27FC236}">
                <a16:creationId xmlns:a16="http://schemas.microsoft.com/office/drawing/2014/main" id="{F3E535D3-5F86-4625-ADA1-855A7AE17491}"/>
              </a:ext>
            </a:extLst>
          </p:cNvPr>
          <p:cNvSpPr/>
          <p:nvPr/>
        </p:nvSpPr>
        <p:spPr>
          <a:xfrm>
            <a:off x="540327" y="766347"/>
            <a:ext cx="8473044" cy="1938992"/>
          </a:xfrm>
          <a:prstGeom prst="rect">
            <a:avLst/>
          </a:prstGeom>
        </p:spPr>
        <p:txBody>
          <a:bodyPr wrap="square">
            <a:spAutoFit/>
          </a:bodyPr>
          <a:lstStyle/>
          <a:p>
            <a:r>
              <a:rPr lang="en-US" sz="4000" dirty="0">
                <a:latin typeface="Twinkl" panose="020B0604020202020204" charset="0"/>
              </a:rPr>
              <a:t>What is the process that occurs when water changes from a liquid to a gas, caused by heat?</a:t>
            </a:r>
            <a:endParaRPr lang="en-AU" sz="4000" dirty="0">
              <a:latin typeface="Twinkl" panose="020B0604020202020204" charset="0"/>
            </a:endParaRPr>
          </a:p>
        </p:txBody>
      </p:sp>
      <p:pic>
        <p:nvPicPr>
          <p:cNvPr id="8" name="Content Placeholder 3" descr="14 ppt 4 evaporation.jpg">
            <a:extLst>
              <a:ext uri="{FF2B5EF4-FFF2-40B4-BE49-F238E27FC236}">
                <a16:creationId xmlns:a16="http://schemas.microsoft.com/office/drawing/2014/main" id="{D6463B83-DC99-4D60-B207-7A800B97CAB8}"/>
              </a:ext>
            </a:extLst>
          </p:cNvPr>
          <p:cNvPicPr>
            <a:picLocks noChangeAspect="1"/>
          </p:cNvPicPr>
          <p:nvPr/>
        </p:nvPicPr>
        <p:blipFill>
          <a:blip r:embed="rId3"/>
          <a:stretch>
            <a:fillRect/>
          </a:stretch>
        </p:blipFill>
        <p:spPr>
          <a:xfrm>
            <a:off x="540327" y="3066253"/>
            <a:ext cx="8229600" cy="1811197"/>
          </a:xfrm>
          <a:prstGeom prst="rect">
            <a:avLst/>
          </a:prstGeom>
          <a:noFill/>
          <a:ln>
            <a:noFill/>
          </a:ln>
        </p:spPr>
      </p:pic>
    </p:spTree>
    <p:extLst>
      <p:ext uri="{BB962C8B-B14F-4D97-AF65-F5344CB8AC3E}">
        <p14:creationId xmlns:p14="http://schemas.microsoft.com/office/powerpoint/2010/main" val="63631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2" name="Rectangle 1">
            <a:extLst>
              <a:ext uri="{FF2B5EF4-FFF2-40B4-BE49-F238E27FC236}">
                <a16:creationId xmlns:a16="http://schemas.microsoft.com/office/drawing/2014/main" id="{F3E535D3-5F86-4625-ADA1-855A7AE17491}"/>
              </a:ext>
            </a:extLst>
          </p:cNvPr>
          <p:cNvSpPr/>
          <p:nvPr/>
        </p:nvSpPr>
        <p:spPr>
          <a:xfrm>
            <a:off x="540327" y="766347"/>
            <a:ext cx="8473044" cy="1323439"/>
          </a:xfrm>
          <a:prstGeom prst="rect">
            <a:avLst/>
          </a:prstGeom>
        </p:spPr>
        <p:txBody>
          <a:bodyPr wrap="square">
            <a:spAutoFit/>
          </a:bodyPr>
          <a:lstStyle/>
          <a:p>
            <a:r>
              <a:rPr lang="en-AU" sz="4000" dirty="0">
                <a:latin typeface="Twinkl" panose="020B0604020202020204" charset="0"/>
              </a:rPr>
              <a:t>What is the passage of water vapor from a plant to the atmosphere?</a:t>
            </a:r>
          </a:p>
        </p:txBody>
      </p:sp>
      <p:pic>
        <p:nvPicPr>
          <p:cNvPr id="6" name="Content Placeholder 3" descr="14 ppt 5 transpiration.jpg">
            <a:extLst>
              <a:ext uri="{FF2B5EF4-FFF2-40B4-BE49-F238E27FC236}">
                <a16:creationId xmlns:a16="http://schemas.microsoft.com/office/drawing/2014/main" id="{F513B50C-47FC-48B2-8D66-756F821F9737}"/>
              </a:ext>
            </a:extLst>
          </p:cNvPr>
          <p:cNvPicPr>
            <a:picLocks noChangeAspect="1"/>
          </p:cNvPicPr>
          <p:nvPr/>
        </p:nvPicPr>
        <p:blipFill>
          <a:blip r:embed="rId3"/>
          <a:stretch>
            <a:fillRect/>
          </a:stretch>
        </p:blipFill>
        <p:spPr>
          <a:xfrm>
            <a:off x="540327" y="2696014"/>
            <a:ext cx="8229600" cy="1811197"/>
          </a:xfrm>
          <a:prstGeom prst="rect">
            <a:avLst/>
          </a:prstGeom>
          <a:noFill/>
          <a:ln>
            <a:noFill/>
          </a:ln>
        </p:spPr>
      </p:pic>
    </p:spTree>
    <p:extLst>
      <p:ext uri="{BB962C8B-B14F-4D97-AF65-F5344CB8AC3E}">
        <p14:creationId xmlns:p14="http://schemas.microsoft.com/office/powerpoint/2010/main" val="13226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2" name="Rectangle 1">
            <a:extLst>
              <a:ext uri="{FF2B5EF4-FFF2-40B4-BE49-F238E27FC236}">
                <a16:creationId xmlns:a16="http://schemas.microsoft.com/office/drawing/2014/main" id="{F3E535D3-5F86-4625-ADA1-855A7AE17491}"/>
              </a:ext>
            </a:extLst>
          </p:cNvPr>
          <p:cNvSpPr/>
          <p:nvPr/>
        </p:nvSpPr>
        <p:spPr>
          <a:xfrm>
            <a:off x="540327" y="766347"/>
            <a:ext cx="8473044" cy="1938992"/>
          </a:xfrm>
          <a:prstGeom prst="rect">
            <a:avLst/>
          </a:prstGeom>
        </p:spPr>
        <p:txBody>
          <a:bodyPr wrap="square">
            <a:spAutoFit/>
          </a:bodyPr>
          <a:lstStyle/>
          <a:p>
            <a:r>
              <a:rPr lang="en-AU" sz="4000" dirty="0">
                <a:latin typeface="Twinkl" panose="020B0604020202020204" charset="0"/>
              </a:rPr>
              <a:t>What are water droplets that fall from the atmosphere in the form of rain, sleet, snow, or hail?</a:t>
            </a:r>
          </a:p>
        </p:txBody>
      </p:sp>
      <p:pic>
        <p:nvPicPr>
          <p:cNvPr id="5" name="Content Placeholder 3" descr="14 ppt 2 precipitation.jpg">
            <a:extLst>
              <a:ext uri="{FF2B5EF4-FFF2-40B4-BE49-F238E27FC236}">
                <a16:creationId xmlns:a16="http://schemas.microsoft.com/office/drawing/2014/main" id="{3AB90D50-342B-4BB7-B9EF-663E4559E126}"/>
              </a:ext>
            </a:extLst>
          </p:cNvPr>
          <p:cNvPicPr>
            <a:picLocks noChangeAspect="1"/>
          </p:cNvPicPr>
          <p:nvPr/>
        </p:nvPicPr>
        <p:blipFill>
          <a:blip r:embed="rId3"/>
          <a:stretch>
            <a:fillRect/>
          </a:stretch>
        </p:blipFill>
        <p:spPr>
          <a:xfrm>
            <a:off x="540327" y="2857636"/>
            <a:ext cx="8229600" cy="1811197"/>
          </a:xfrm>
          <a:prstGeom prst="rect">
            <a:avLst/>
          </a:prstGeom>
          <a:noFill/>
          <a:ln>
            <a:noFill/>
          </a:ln>
        </p:spPr>
      </p:pic>
    </p:spTree>
    <p:extLst>
      <p:ext uri="{BB962C8B-B14F-4D97-AF65-F5344CB8AC3E}">
        <p14:creationId xmlns:p14="http://schemas.microsoft.com/office/powerpoint/2010/main" val="424175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2" name="Rectangle 1">
            <a:extLst>
              <a:ext uri="{FF2B5EF4-FFF2-40B4-BE49-F238E27FC236}">
                <a16:creationId xmlns:a16="http://schemas.microsoft.com/office/drawing/2014/main" id="{F3E535D3-5F86-4625-ADA1-855A7AE17491}"/>
              </a:ext>
            </a:extLst>
          </p:cNvPr>
          <p:cNvSpPr/>
          <p:nvPr/>
        </p:nvSpPr>
        <p:spPr>
          <a:xfrm>
            <a:off x="540327" y="766347"/>
            <a:ext cx="8473044" cy="1323439"/>
          </a:xfrm>
          <a:prstGeom prst="rect">
            <a:avLst/>
          </a:prstGeom>
        </p:spPr>
        <p:txBody>
          <a:bodyPr wrap="square">
            <a:spAutoFit/>
          </a:bodyPr>
          <a:lstStyle/>
          <a:p>
            <a:r>
              <a:rPr lang="en-AU" sz="4000" dirty="0">
                <a:latin typeface="Twinkl" panose="020B0604020202020204" charset="0"/>
              </a:rPr>
              <a:t>What is rainfall that is not absorbed by soil and travels to the ocean?</a:t>
            </a:r>
          </a:p>
        </p:txBody>
      </p:sp>
      <p:pic>
        <p:nvPicPr>
          <p:cNvPr id="6" name="Content Placeholder 3" descr="14 ppt 6 run-off.jpg">
            <a:extLst>
              <a:ext uri="{FF2B5EF4-FFF2-40B4-BE49-F238E27FC236}">
                <a16:creationId xmlns:a16="http://schemas.microsoft.com/office/drawing/2014/main" id="{1674DC3C-B8B9-44A2-BC6C-36EBDEA912BA}"/>
              </a:ext>
            </a:extLst>
          </p:cNvPr>
          <p:cNvPicPr>
            <a:picLocks noChangeAspect="1"/>
          </p:cNvPicPr>
          <p:nvPr/>
        </p:nvPicPr>
        <p:blipFill>
          <a:blip r:embed="rId3"/>
          <a:stretch>
            <a:fillRect/>
          </a:stretch>
        </p:blipFill>
        <p:spPr>
          <a:xfrm>
            <a:off x="540327" y="2862269"/>
            <a:ext cx="8229600" cy="1811197"/>
          </a:xfrm>
          <a:prstGeom prst="rect">
            <a:avLst/>
          </a:prstGeom>
          <a:noFill/>
          <a:ln>
            <a:noFill/>
          </a:ln>
        </p:spPr>
      </p:pic>
    </p:spTree>
    <p:extLst>
      <p:ext uri="{BB962C8B-B14F-4D97-AF65-F5344CB8AC3E}">
        <p14:creationId xmlns:p14="http://schemas.microsoft.com/office/powerpoint/2010/main" val="89220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2" name="Rectangle 1">
            <a:extLst>
              <a:ext uri="{FF2B5EF4-FFF2-40B4-BE49-F238E27FC236}">
                <a16:creationId xmlns:a16="http://schemas.microsoft.com/office/drawing/2014/main" id="{F3E535D3-5F86-4625-ADA1-855A7AE17491}"/>
              </a:ext>
            </a:extLst>
          </p:cNvPr>
          <p:cNvSpPr/>
          <p:nvPr/>
        </p:nvSpPr>
        <p:spPr>
          <a:xfrm>
            <a:off x="540327" y="766347"/>
            <a:ext cx="8473044" cy="1938992"/>
          </a:xfrm>
          <a:prstGeom prst="rect">
            <a:avLst/>
          </a:prstGeom>
        </p:spPr>
        <p:txBody>
          <a:bodyPr wrap="square">
            <a:spAutoFit/>
          </a:bodyPr>
          <a:lstStyle/>
          <a:p>
            <a:r>
              <a:rPr lang="en-AU" sz="4000" dirty="0">
                <a:latin typeface="Twinkl" panose="020B0604020202020204" charset="0"/>
              </a:rPr>
              <a:t>What is the cooling of water in the atmosphere changing gas to a liquid?</a:t>
            </a:r>
          </a:p>
        </p:txBody>
      </p:sp>
      <p:pic>
        <p:nvPicPr>
          <p:cNvPr id="5" name="Content Placeholder 3" descr="14 ppt 3 condensation.jpg">
            <a:extLst>
              <a:ext uri="{FF2B5EF4-FFF2-40B4-BE49-F238E27FC236}">
                <a16:creationId xmlns:a16="http://schemas.microsoft.com/office/drawing/2014/main" id="{04AE151A-29E6-4A2E-8598-B140A5E876C6}"/>
              </a:ext>
            </a:extLst>
          </p:cNvPr>
          <p:cNvPicPr>
            <a:picLocks noChangeAspect="1"/>
          </p:cNvPicPr>
          <p:nvPr/>
        </p:nvPicPr>
        <p:blipFill>
          <a:blip r:embed="rId3"/>
          <a:stretch>
            <a:fillRect/>
          </a:stretch>
        </p:blipFill>
        <p:spPr>
          <a:xfrm>
            <a:off x="457200" y="2857636"/>
            <a:ext cx="8229600" cy="1811197"/>
          </a:xfrm>
          <a:prstGeom prst="rect">
            <a:avLst/>
          </a:prstGeom>
          <a:noFill/>
          <a:ln>
            <a:noFill/>
          </a:ln>
        </p:spPr>
      </p:pic>
    </p:spTree>
    <p:extLst>
      <p:ext uri="{BB962C8B-B14F-4D97-AF65-F5344CB8AC3E}">
        <p14:creationId xmlns:p14="http://schemas.microsoft.com/office/powerpoint/2010/main" val="113541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r>
              <a:rPr lang="en-US" sz="1600" b="1" dirty="0">
                <a:latin typeface="Twinkl" pitchFamily="2" charset="0"/>
              </a:rPr>
              <a:t>SWBAT investigate biochemical cycling </a:t>
            </a:r>
            <a:endParaRPr lang="en-US" sz="1600" dirty="0"/>
          </a:p>
        </p:txBody>
      </p:sp>
      <p:sp>
        <p:nvSpPr>
          <p:cNvPr id="2" name="Rectangle 1">
            <a:extLst>
              <a:ext uri="{FF2B5EF4-FFF2-40B4-BE49-F238E27FC236}">
                <a16:creationId xmlns:a16="http://schemas.microsoft.com/office/drawing/2014/main" id="{F3E535D3-5F86-4625-ADA1-855A7AE17491}"/>
              </a:ext>
            </a:extLst>
          </p:cNvPr>
          <p:cNvSpPr/>
          <p:nvPr/>
        </p:nvSpPr>
        <p:spPr>
          <a:xfrm>
            <a:off x="540327" y="766347"/>
            <a:ext cx="8473044" cy="2308324"/>
          </a:xfrm>
          <a:prstGeom prst="rect">
            <a:avLst/>
          </a:prstGeom>
        </p:spPr>
        <p:txBody>
          <a:bodyPr wrap="square">
            <a:spAutoFit/>
          </a:bodyPr>
          <a:lstStyle/>
          <a:p>
            <a:r>
              <a:rPr lang="en-AU" sz="3600" dirty="0">
                <a:latin typeface="Twinkl" panose="020B0604020202020204" charset="0"/>
              </a:rPr>
              <a:t>What are the changes to water when it evaporates into the air, condenses into clouds, and then precipitates down to Earth?</a:t>
            </a:r>
          </a:p>
        </p:txBody>
      </p:sp>
      <p:pic>
        <p:nvPicPr>
          <p:cNvPr id="6" name="Content Placeholder 3" descr="14 ppt 1 water cycle.jpg">
            <a:extLst>
              <a:ext uri="{FF2B5EF4-FFF2-40B4-BE49-F238E27FC236}">
                <a16:creationId xmlns:a16="http://schemas.microsoft.com/office/drawing/2014/main" id="{950EE458-B7C5-4DF1-90FA-E3D2AD72D118}"/>
              </a:ext>
            </a:extLst>
          </p:cNvPr>
          <p:cNvPicPr>
            <a:picLocks noChangeAspect="1"/>
          </p:cNvPicPr>
          <p:nvPr/>
        </p:nvPicPr>
        <p:blipFill>
          <a:blip r:embed="rId3"/>
          <a:stretch>
            <a:fillRect/>
          </a:stretch>
        </p:blipFill>
        <p:spPr>
          <a:xfrm>
            <a:off x="540327" y="3074671"/>
            <a:ext cx="8229600" cy="1812140"/>
          </a:xfrm>
          <a:prstGeom prst="rect">
            <a:avLst/>
          </a:prstGeom>
          <a:noFill/>
          <a:ln>
            <a:noFill/>
          </a:ln>
        </p:spPr>
      </p:pic>
    </p:spTree>
    <p:extLst>
      <p:ext uri="{BB962C8B-B14F-4D97-AF65-F5344CB8AC3E}">
        <p14:creationId xmlns:p14="http://schemas.microsoft.com/office/powerpoint/2010/main" val="29183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pPr marL="0" lvl="0" indent="0"/>
            <a:r>
              <a:rPr lang="en-AU" sz="1600" dirty="0">
                <a:latin typeface="Twinkl" pitchFamily="2" charset="0"/>
              </a:rPr>
              <a:t>We will explore the parts of the water cycle</a:t>
            </a:r>
            <a:endParaRPr lang="en-AU"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533098" y="724264"/>
            <a:ext cx="5870013" cy="400110"/>
          </a:xfrm>
          <a:prstGeom prst="rect">
            <a:avLst/>
          </a:prstGeom>
          <a:noFill/>
        </p:spPr>
        <p:txBody>
          <a:bodyPr wrap="square" rtlCol="0">
            <a:spAutoFit/>
          </a:bodyPr>
          <a:lstStyle/>
          <a:p>
            <a:r>
              <a:rPr lang="en-US" sz="2000" dirty="0">
                <a:latin typeface="Twinkl" pitchFamily="2" charset="0"/>
              </a:rPr>
              <a:t>Changes in Ice Cover </a:t>
            </a:r>
          </a:p>
        </p:txBody>
      </p:sp>
      <p:graphicFrame>
        <p:nvGraphicFramePr>
          <p:cNvPr id="10" name="Google Shape;95;p14">
            <a:extLst>
              <a:ext uri="{FF2B5EF4-FFF2-40B4-BE49-F238E27FC236}">
                <a16:creationId xmlns:a16="http://schemas.microsoft.com/office/drawing/2014/main" id="{9DA16ECC-7368-4DC6-9F24-0EDB7CC53C94}"/>
              </a:ext>
            </a:extLst>
          </p:cNvPr>
          <p:cNvGraphicFramePr/>
          <p:nvPr>
            <p:extLst/>
          </p:nvPr>
        </p:nvGraphicFramePr>
        <p:xfrm>
          <a:off x="626418" y="1234588"/>
          <a:ext cx="2134475" cy="182874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Twinkl" pitchFamily="2" charset="0"/>
                          <a:ea typeface="Century Gothic"/>
                          <a:cs typeface="Century Gothic"/>
                          <a:sym typeface="Century Gothic"/>
                        </a:rPr>
                        <a:t>MAKE THE CONNECTION</a:t>
                      </a:r>
                      <a:endParaRPr sz="12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cs typeface="Arial"/>
                          <a:sym typeface="Arial"/>
                        </a:rPr>
                        <a:t>What does this image show you?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400" b="0" i="0" u="none" strike="noStrike" cap="none" dirty="0">
                        <a:solidFill>
                          <a:srgbClr val="000000"/>
                        </a:solidFill>
                        <a:effectLst/>
                        <a:latin typeface="Twinkl" pitchFamily="2" charset="0"/>
                        <a:ea typeface="Century Gothic"/>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ea typeface="Century Gothic"/>
                          <a:cs typeface="Arial"/>
                          <a:sym typeface="Arial"/>
                        </a:rPr>
                        <a:t>Describe what the image is showing to your partner.</a:t>
                      </a:r>
                      <a:endParaRPr sz="1100" u="none" strike="noStrike" cap="none"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4" name="Picture 2" descr="Photographs of the Blackfoot and Jackson Glaciers in 1911 and 2009.">
            <a:extLst>
              <a:ext uri="{FF2B5EF4-FFF2-40B4-BE49-F238E27FC236}">
                <a16:creationId xmlns:a16="http://schemas.microsoft.com/office/drawing/2014/main" id="{927C658B-C860-43FD-A1F6-ADFD4E23BF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1"/>
          <a:stretch/>
        </p:blipFill>
        <p:spPr bwMode="auto">
          <a:xfrm>
            <a:off x="4073113" y="1"/>
            <a:ext cx="5063233" cy="5143500"/>
          </a:xfrm>
          <a:prstGeom prst="rect">
            <a:avLst/>
          </a:prstGeom>
          <a:noFill/>
          <a:extLst>
            <a:ext uri="{909E8E84-426E-40DD-AFC4-6F175D3DCCD1}">
              <a14:hiddenFill xmlns:a14="http://schemas.microsoft.com/office/drawing/2010/main">
                <a:solidFill>
                  <a:srgbClr val="FFFFFF"/>
                </a:solidFill>
              </a14:hiddenFill>
            </a:ext>
          </a:extLst>
        </p:spPr>
      </p:pic>
      <p:sp>
        <p:nvSpPr>
          <p:cNvPr id="106" name="Oval 33">
            <a:extLst>
              <a:ext uri="{FF2B5EF4-FFF2-40B4-BE49-F238E27FC236}">
                <a16:creationId xmlns:a16="http://schemas.microsoft.com/office/drawing/2014/main" id="{EAD977D6-77E7-4167-8D59-E5A230769F08}"/>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107" name="Oval 32">
            <a:extLst>
              <a:ext uri="{FF2B5EF4-FFF2-40B4-BE49-F238E27FC236}">
                <a16:creationId xmlns:a16="http://schemas.microsoft.com/office/drawing/2014/main" id="{5CBFFF2C-87DC-4112-BE86-74025C438618}"/>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108" name="Oval 31">
            <a:extLst>
              <a:ext uri="{FF2B5EF4-FFF2-40B4-BE49-F238E27FC236}">
                <a16:creationId xmlns:a16="http://schemas.microsoft.com/office/drawing/2014/main" id="{04ACE1BE-754A-40A9-96E0-3D613C45E2FB}"/>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109" name="Oval 30">
            <a:extLst>
              <a:ext uri="{FF2B5EF4-FFF2-40B4-BE49-F238E27FC236}">
                <a16:creationId xmlns:a16="http://schemas.microsoft.com/office/drawing/2014/main" id="{C5B18BAF-44F7-4612-BB58-793DA6B0D12A}"/>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110" name="Oval 29">
            <a:extLst>
              <a:ext uri="{FF2B5EF4-FFF2-40B4-BE49-F238E27FC236}">
                <a16:creationId xmlns:a16="http://schemas.microsoft.com/office/drawing/2014/main" id="{3C9AF087-E038-4321-A0B1-685DB3C7F78A}"/>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111" name="Oval 28">
            <a:extLst>
              <a:ext uri="{FF2B5EF4-FFF2-40B4-BE49-F238E27FC236}">
                <a16:creationId xmlns:a16="http://schemas.microsoft.com/office/drawing/2014/main" id="{F4AC4212-4D69-4E57-A522-F88E15E0C0EB}"/>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112" name="Oval 27">
            <a:extLst>
              <a:ext uri="{FF2B5EF4-FFF2-40B4-BE49-F238E27FC236}">
                <a16:creationId xmlns:a16="http://schemas.microsoft.com/office/drawing/2014/main" id="{8CC4F080-31DD-4158-8A41-87956759144B}"/>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113" name="Oval 26">
            <a:extLst>
              <a:ext uri="{FF2B5EF4-FFF2-40B4-BE49-F238E27FC236}">
                <a16:creationId xmlns:a16="http://schemas.microsoft.com/office/drawing/2014/main" id="{9193FF10-0616-49C7-BA38-BF41255C5FC6}"/>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114" name="Oval 25">
            <a:extLst>
              <a:ext uri="{FF2B5EF4-FFF2-40B4-BE49-F238E27FC236}">
                <a16:creationId xmlns:a16="http://schemas.microsoft.com/office/drawing/2014/main" id="{88A5F9F7-494E-4B52-9262-DD817AF979B9}"/>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115" name="Oval 24">
            <a:extLst>
              <a:ext uri="{FF2B5EF4-FFF2-40B4-BE49-F238E27FC236}">
                <a16:creationId xmlns:a16="http://schemas.microsoft.com/office/drawing/2014/main" id="{EE51981A-0A71-4055-9A0B-9A0B3796C622}"/>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116" name="Oval 23">
            <a:extLst>
              <a:ext uri="{FF2B5EF4-FFF2-40B4-BE49-F238E27FC236}">
                <a16:creationId xmlns:a16="http://schemas.microsoft.com/office/drawing/2014/main" id="{F1026BF8-39CC-4892-AC59-10F207F13196}"/>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117" name="Oval 22">
            <a:extLst>
              <a:ext uri="{FF2B5EF4-FFF2-40B4-BE49-F238E27FC236}">
                <a16:creationId xmlns:a16="http://schemas.microsoft.com/office/drawing/2014/main" id="{81BDBE5A-CCF9-4511-B3C6-4ADD3FC9EC31}"/>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118" name="Oval 21">
            <a:extLst>
              <a:ext uri="{FF2B5EF4-FFF2-40B4-BE49-F238E27FC236}">
                <a16:creationId xmlns:a16="http://schemas.microsoft.com/office/drawing/2014/main" id="{D366C425-CDE2-415B-B780-5C1ACBB53B8A}"/>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119" name="Oval 20">
            <a:extLst>
              <a:ext uri="{FF2B5EF4-FFF2-40B4-BE49-F238E27FC236}">
                <a16:creationId xmlns:a16="http://schemas.microsoft.com/office/drawing/2014/main" id="{B3750DD3-4A04-41D3-9BD6-F3419EBB0678}"/>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120" name="Oval 19">
            <a:extLst>
              <a:ext uri="{FF2B5EF4-FFF2-40B4-BE49-F238E27FC236}">
                <a16:creationId xmlns:a16="http://schemas.microsoft.com/office/drawing/2014/main" id="{1A259F00-DC53-43A2-A9F7-82C3C06FB7D6}"/>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121" name="Oval 18">
            <a:extLst>
              <a:ext uri="{FF2B5EF4-FFF2-40B4-BE49-F238E27FC236}">
                <a16:creationId xmlns:a16="http://schemas.microsoft.com/office/drawing/2014/main" id="{3159E799-999A-4037-ABA0-E97DFE3BEF02}"/>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122" name="Oval 17">
            <a:extLst>
              <a:ext uri="{FF2B5EF4-FFF2-40B4-BE49-F238E27FC236}">
                <a16:creationId xmlns:a16="http://schemas.microsoft.com/office/drawing/2014/main" id="{703E1A3E-03A9-42EF-8CFD-167134F515C8}"/>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123" name="Oval 16">
            <a:extLst>
              <a:ext uri="{FF2B5EF4-FFF2-40B4-BE49-F238E27FC236}">
                <a16:creationId xmlns:a16="http://schemas.microsoft.com/office/drawing/2014/main" id="{ED55C144-19A1-4817-99A9-09054ED36151}"/>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124" name="Oval 15">
            <a:extLst>
              <a:ext uri="{FF2B5EF4-FFF2-40B4-BE49-F238E27FC236}">
                <a16:creationId xmlns:a16="http://schemas.microsoft.com/office/drawing/2014/main" id="{20331672-3B5F-4D76-BA55-B6A7D5A904E6}"/>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125" name="Oval 14">
            <a:extLst>
              <a:ext uri="{FF2B5EF4-FFF2-40B4-BE49-F238E27FC236}">
                <a16:creationId xmlns:a16="http://schemas.microsoft.com/office/drawing/2014/main" id="{5DC14EC0-8584-4C4E-A2B1-68C432DB2420}"/>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126" name="Oval 13">
            <a:extLst>
              <a:ext uri="{FF2B5EF4-FFF2-40B4-BE49-F238E27FC236}">
                <a16:creationId xmlns:a16="http://schemas.microsoft.com/office/drawing/2014/main" id="{058A609B-0D54-4478-BD40-FA725DE340A6}"/>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127" name="Oval 12">
            <a:extLst>
              <a:ext uri="{FF2B5EF4-FFF2-40B4-BE49-F238E27FC236}">
                <a16:creationId xmlns:a16="http://schemas.microsoft.com/office/drawing/2014/main" id="{A09B4834-2D88-4A59-A099-E2D4F74EADF8}"/>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128" name="Oval 11">
            <a:extLst>
              <a:ext uri="{FF2B5EF4-FFF2-40B4-BE49-F238E27FC236}">
                <a16:creationId xmlns:a16="http://schemas.microsoft.com/office/drawing/2014/main" id="{64A44BBD-FB26-4EF5-BCBD-622A421A6894}"/>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129" name="Oval 10">
            <a:extLst>
              <a:ext uri="{FF2B5EF4-FFF2-40B4-BE49-F238E27FC236}">
                <a16:creationId xmlns:a16="http://schemas.microsoft.com/office/drawing/2014/main" id="{E4692499-9B00-4916-BC13-72ABB11AF540}"/>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130" name="Oval 9">
            <a:extLst>
              <a:ext uri="{FF2B5EF4-FFF2-40B4-BE49-F238E27FC236}">
                <a16:creationId xmlns:a16="http://schemas.microsoft.com/office/drawing/2014/main" id="{91E6B416-CFB0-4C23-A46E-D1713D46F0B3}"/>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131" name="Oval 8">
            <a:extLst>
              <a:ext uri="{FF2B5EF4-FFF2-40B4-BE49-F238E27FC236}">
                <a16:creationId xmlns:a16="http://schemas.microsoft.com/office/drawing/2014/main" id="{81B4C2F5-EE12-4503-8A0A-ABB3739D5369}"/>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132" name="Oval 7">
            <a:extLst>
              <a:ext uri="{FF2B5EF4-FFF2-40B4-BE49-F238E27FC236}">
                <a16:creationId xmlns:a16="http://schemas.microsoft.com/office/drawing/2014/main" id="{F72386F3-4E13-444E-96AC-BDC8BC394A3B}"/>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133" name="Oval 6">
            <a:extLst>
              <a:ext uri="{FF2B5EF4-FFF2-40B4-BE49-F238E27FC236}">
                <a16:creationId xmlns:a16="http://schemas.microsoft.com/office/drawing/2014/main" id="{65A9B106-898A-432F-9076-96E05943225E}"/>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134" name="Oval 5">
            <a:extLst>
              <a:ext uri="{FF2B5EF4-FFF2-40B4-BE49-F238E27FC236}">
                <a16:creationId xmlns:a16="http://schemas.microsoft.com/office/drawing/2014/main" id="{F643874A-8CA6-4F53-BF22-53E4681795EC}"/>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135" name="Oval 4">
            <a:extLst>
              <a:ext uri="{FF2B5EF4-FFF2-40B4-BE49-F238E27FC236}">
                <a16:creationId xmlns:a16="http://schemas.microsoft.com/office/drawing/2014/main" id="{19FAFFA2-887B-45EA-B686-336F19514D14}"/>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136" name="Oval 3">
            <a:extLst>
              <a:ext uri="{FF2B5EF4-FFF2-40B4-BE49-F238E27FC236}">
                <a16:creationId xmlns:a16="http://schemas.microsoft.com/office/drawing/2014/main" id="{C077BB0A-F25E-4585-A7E8-11BF99FBEB01}"/>
              </a:ext>
            </a:extLst>
          </p:cNvPr>
          <p:cNvSpPr>
            <a:spLocks noChangeArrowheads="1"/>
          </p:cNvSpPr>
          <p:nvPr/>
        </p:nvSpPr>
        <p:spPr bwMode="auto">
          <a:xfrm>
            <a:off x="1068030" y="341029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extLst>
      <p:ext uri="{BB962C8B-B14F-4D97-AF65-F5344CB8AC3E}">
        <p14:creationId xmlns:p14="http://schemas.microsoft.com/office/powerpoint/2010/main" val="28594077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136"/>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135"/>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134"/>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133"/>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132"/>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131"/>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130"/>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129"/>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128"/>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127"/>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126"/>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125"/>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124"/>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123"/>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122"/>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121"/>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120"/>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119"/>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118"/>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117"/>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116"/>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115"/>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114"/>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113"/>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112"/>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111"/>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110"/>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109"/>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108"/>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107"/>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body" idx="1"/>
          </p:nvPr>
        </p:nvSpPr>
        <p:spPr>
          <a:xfrm>
            <a:off x="475533" y="108530"/>
            <a:ext cx="8487713" cy="40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solidFill>
                  <a:schemeClr val="dk1"/>
                </a:solidFill>
                <a:latin typeface="Twinkl" pitchFamily="2" charset="0"/>
              </a:rPr>
              <a:t>Identify </a:t>
            </a:r>
            <a:r>
              <a:rPr lang="en-GB" sz="2400" dirty="0">
                <a:solidFill>
                  <a:schemeClr val="dk1"/>
                </a:solidFill>
                <a:latin typeface="Twinkl" pitchFamily="2" charset="0"/>
              </a:rPr>
              <a:t>the independent and dependent variables from the following research questions:</a:t>
            </a:r>
          </a:p>
          <a:p>
            <a:pPr marL="0" lvl="0" indent="0" algn="l" rtl="0">
              <a:spcBef>
                <a:spcPts val="0"/>
              </a:spcBef>
              <a:spcAft>
                <a:spcPts val="0"/>
              </a:spcAft>
              <a:buNone/>
            </a:pPr>
            <a:endParaRPr lang="en-GB" sz="2400" b="1" dirty="0">
              <a:solidFill>
                <a:schemeClr val="dk1"/>
              </a:solidFill>
              <a:latin typeface="Twinkl" panose="020B0604020202020204" charset="0"/>
            </a:endParaRPr>
          </a:p>
          <a:p>
            <a:pPr fontAlgn="t"/>
            <a:r>
              <a:rPr lang="en-AU" sz="2400" dirty="0">
                <a:latin typeface="Twinkl" panose="020B0604020202020204" charset="0"/>
              </a:rPr>
              <a:t>Do tomatoes grow fastest under fluorescent, incandescent, or natural light?</a:t>
            </a:r>
            <a:endParaRPr lang="en-AU" sz="3200" dirty="0">
              <a:latin typeface="Twinkl" panose="020B0604020202020204" charset="0"/>
            </a:endParaRPr>
          </a:p>
          <a:p>
            <a:pPr fontAlgn="t"/>
            <a:r>
              <a:rPr lang="en-AU" sz="2400" dirty="0">
                <a:latin typeface="Twinkl" panose="020B0604020202020204" charset="0"/>
              </a:rPr>
              <a:t>What is the effect of diet and regular soda on blood sugar levels?</a:t>
            </a:r>
            <a:endParaRPr lang="en-AU" sz="3200" dirty="0">
              <a:latin typeface="Twinkl" panose="020B0604020202020204" charset="0"/>
            </a:endParaRPr>
          </a:p>
          <a:p>
            <a:pPr fontAlgn="t"/>
            <a:r>
              <a:rPr lang="en-AU" sz="2400" dirty="0">
                <a:latin typeface="Twinkl" panose="020B0604020202020204" charset="0"/>
              </a:rPr>
              <a:t>How does phone use before bedtime affect sleep?</a:t>
            </a:r>
            <a:endParaRPr lang="en-AU" sz="3200" dirty="0">
              <a:latin typeface="Twinkl" panose="020B0604020202020204" charset="0"/>
            </a:endParaRPr>
          </a:p>
          <a:p>
            <a:pPr fontAlgn="t"/>
            <a:r>
              <a:rPr lang="en-AU" sz="2400" dirty="0">
                <a:latin typeface="Twinkl" panose="020B0604020202020204" charset="0"/>
              </a:rPr>
              <a:t>How well do different plant species tolerate salt water?</a:t>
            </a:r>
            <a:endParaRPr lang="en-AU" sz="3200" dirty="0">
              <a:latin typeface="Twinkl" panose="020B0604020202020204" charset="0"/>
            </a:endParaRPr>
          </a:p>
          <a:p>
            <a:pPr marL="0" lvl="0" indent="0" algn="l" rtl="0">
              <a:spcBef>
                <a:spcPts val="0"/>
              </a:spcBef>
              <a:spcAft>
                <a:spcPts val="0"/>
              </a:spcAft>
              <a:buNone/>
            </a:pPr>
            <a:endParaRPr lang="en-GB" sz="1600" b="1" dirty="0">
              <a:solidFill>
                <a:schemeClr val="dk1"/>
              </a:solidFill>
              <a:latin typeface="Twinkl" pitchFamily="2" charset="0"/>
            </a:endParaRPr>
          </a:p>
          <a:p>
            <a:pPr marL="0" lvl="0" indent="0" algn="l" rtl="0">
              <a:spcBef>
                <a:spcPts val="0"/>
              </a:spcBef>
              <a:spcAft>
                <a:spcPts val="0"/>
              </a:spcAft>
              <a:buNone/>
            </a:pPr>
            <a:endParaRPr sz="1600" b="1" dirty="0">
              <a:solidFill>
                <a:schemeClr val="dk1"/>
              </a:solidFill>
              <a:latin typeface="Twinkl" pitchFamily="2" charset="0"/>
            </a:endParaRPr>
          </a:p>
        </p:txBody>
      </p:sp>
      <p:graphicFrame>
        <p:nvGraphicFramePr>
          <p:cNvPr id="6" name="Google Shape;142;p23">
            <a:extLst>
              <a:ext uri="{FF2B5EF4-FFF2-40B4-BE49-F238E27FC236}">
                <a16:creationId xmlns:a16="http://schemas.microsoft.com/office/drawing/2014/main" id="{BA566976-ECE8-4B62-94E9-563A049D54BB}"/>
              </a:ext>
            </a:extLst>
          </p:cNvPr>
          <p:cNvGraphicFramePr/>
          <p:nvPr>
            <p:extLst>
              <p:ext uri="{D42A27DB-BD31-4B8C-83A1-F6EECF244321}">
                <p14:modId xmlns:p14="http://schemas.microsoft.com/office/powerpoint/2010/main" val="2292034336"/>
              </p:ext>
            </p:extLst>
          </p:nvPr>
        </p:nvGraphicFramePr>
        <p:xfrm>
          <a:off x="6828771" y="4205630"/>
          <a:ext cx="2134475" cy="86862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Twinkl" panose="020B0604020202020204" charset="0"/>
                          <a:ea typeface="Century Gothic"/>
                          <a:cs typeface="Century Gothic"/>
                          <a:sym typeface="Century Gothic"/>
                        </a:rPr>
                        <a:t>HINT</a:t>
                      </a:r>
                      <a:endParaRPr sz="1100" b="1" dirty="0">
                        <a:solidFill>
                          <a:srgbClr val="FFFFFF"/>
                        </a:solidFill>
                        <a:latin typeface="Twinkl" panose="020B0604020202020204" charset="0"/>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Twinkl" panose="020B0604020202020204" charset="0"/>
                          <a:ea typeface="Century Gothic"/>
                          <a:cs typeface="Century Gothic"/>
                          <a:sym typeface="Century Gothic"/>
                        </a:rPr>
                        <a:t>Independent- change</a:t>
                      </a:r>
                    </a:p>
                    <a:p>
                      <a:pPr marL="0" lvl="0" indent="0" algn="l" rtl="0">
                        <a:spcBef>
                          <a:spcPts val="0"/>
                        </a:spcBef>
                        <a:spcAft>
                          <a:spcPts val="0"/>
                        </a:spcAft>
                        <a:buNone/>
                      </a:pPr>
                      <a:r>
                        <a:rPr lang="en-GB" sz="1100" dirty="0">
                          <a:latin typeface="Twinkl" panose="020B0604020202020204" charset="0"/>
                          <a:ea typeface="Century Gothic"/>
                          <a:cs typeface="Century Gothic"/>
                          <a:sym typeface="Century Gothic"/>
                        </a:rPr>
                        <a:t>Dependent- measure</a:t>
                      </a:r>
                      <a:endParaRPr sz="1100" dirty="0">
                        <a:latin typeface="Twinkl" panose="020B0604020202020204" charset="0"/>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pPr marL="0" lvl="0" indent="0"/>
            <a:r>
              <a:rPr lang="en-AU" sz="1600" dirty="0">
                <a:latin typeface="Twinkl" pitchFamily="2" charset="0"/>
              </a:rPr>
              <a:t>We will explore the parts of the water cycle</a:t>
            </a:r>
            <a:endParaRPr lang="en-AU"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533098" y="724264"/>
            <a:ext cx="5870013" cy="400110"/>
          </a:xfrm>
          <a:prstGeom prst="rect">
            <a:avLst/>
          </a:prstGeom>
          <a:noFill/>
        </p:spPr>
        <p:txBody>
          <a:bodyPr wrap="square" rtlCol="0">
            <a:spAutoFit/>
          </a:bodyPr>
          <a:lstStyle/>
          <a:p>
            <a:r>
              <a:rPr lang="en-US" sz="2000" dirty="0">
                <a:latin typeface="Twinkl" pitchFamily="2" charset="0"/>
              </a:rPr>
              <a:t>Sea Levels </a:t>
            </a:r>
          </a:p>
        </p:txBody>
      </p:sp>
      <p:graphicFrame>
        <p:nvGraphicFramePr>
          <p:cNvPr id="10" name="Google Shape;95;p14">
            <a:extLst>
              <a:ext uri="{FF2B5EF4-FFF2-40B4-BE49-F238E27FC236}">
                <a16:creationId xmlns:a16="http://schemas.microsoft.com/office/drawing/2014/main" id="{9DA16ECC-7368-4DC6-9F24-0EDB7CC53C94}"/>
              </a:ext>
            </a:extLst>
          </p:cNvPr>
          <p:cNvGraphicFramePr/>
          <p:nvPr/>
        </p:nvGraphicFramePr>
        <p:xfrm>
          <a:off x="6685300" y="2836073"/>
          <a:ext cx="2134475" cy="182874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Twinkl" pitchFamily="2" charset="0"/>
                          <a:ea typeface="Century Gothic"/>
                          <a:cs typeface="Century Gothic"/>
                          <a:sym typeface="Century Gothic"/>
                        </a:rPr>
                        <a:t>MAKE THE CONNECTION</a:t>
                      </a:r>
                      <a:endParaRPr sz="12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cs typeface="Arial"/>
                          <a:sym typeface="Arial"/>
                        </a:rPr>
                        <a:t>What does this image show you?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400" b="0" i="0" u="none" strike="noStrike" cap="none" dirty="0">
                        <a:solidFill>
                          <a:srgbClr val="000000"/>
                        </a:solidFill>
                        <a:effectLst/>
                        <a:latin typeface="Twinkl" pitchFamily="2" charset="0"/>
                        <a:ea typeface="Century Gothic"/>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ea typeface="Century Gothic"/>
                          <a:cs typeface="Arial"/>
                          <a:sym typeface="Arial"/>
                        </a:rPr>
                        <a:t>Describe what the image is showing to your partner.</a:t>
                      </a:r>
                      <a:endParaRPr sz="1100" u="none" strike="noStrike" cap="none"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2" name="Picture 2" descr="Global mean sea level from 1870 through 2009.">
            <a:extLst>
              <a:ext uri="{FF2B5EF4-FFF2-40B4-BE49-F238E27FC236}">
                <a16:creationId xmlns:a16="http://schemas.microsoft.com/office/drawing/2014/main" id="{F850A977-0435-4E47-8712-0DCDBB7D1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91" r="15396"/>
          <a:stretch/>
        </p:blipFill>
        <p:spPr bwMode="auto">
          <a:xfrm>
            <a:off x="533098" y="1219200"/>
            <a:ext cx="5707808" cy="315042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0520BEC4-0359-4495-9469-D4D1B643976D}"/>
              </a:ext>
            </a:extLst>
          </p:cNvPr>
          <p:cNvSpPr txBox="1"/>
          <p:nvPr/>
        </p:nvSpPr>
        <p:spPr>
          <a:xfrm>
            <a:off x="324225" y="4572572"/>
            <a:ext cx="6297373" cy="461665"/>
          </a:xfrm>
          <a:prstGeom prst="rect">
            <a:avLst/>
          </a:prstGeom>
          <a:noFill/>
        </p:spPr>
        <p:txBody>
          <a:bodyPr wrap="square">
            <a:spAutoFit/>
          </a:bodyPr>
          <a:lstStyle/>
          <a:p>
            <a:pPr marL="114300" indent="0">
              <a:buNone/>
            </a:pPr>
            <a:r>
              <a:rPr lang="en-US" sz="1200" dirty="0">
                <a:latin typeface="Twinkl" pitchFamily="2" charset="0"/>
              </a:rPr>
              <a:t>Sea level has been rising over the past century, partly due to thermal expansion of the ocean as it warms, and partly due to the melting of glaciers and ice caps</a:t>
            </a:r>
          </a:p>
        </p:txBody>
      </p:sp>
      <p:sp>
        <p:nvSpPr>
          <p:cNvPr id="74" name="Oval 33">
            <a:extLst>
              <a:ext uri="{FF2B5EF4-FFF2-40B4-BE49-F238E27FC236}">
                <a16:creationId xmlns:a16="http://schemas.microsoft.com/office/drawing/2014/main" id="{F47816D2-FD0D-4DB5-AEEC-DA6A15C74E4F}"/>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75" name="Oval 32">
            <a:extLst>
              <a:ext uri="{FF2B5EF4-FFF2-40B4-BE49-F238E27FC236}">
                <a16:creationId xmlns:a16="http://schemas.microsoft.com/office/drawing/2014/main" id="{859C5AF4-4212-4F1A-9D07-4349C43794BC}"/>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76" name="Oval 31">
            <a:extLst>
              <a:ext uri="{FF2B5EF4-FFF2-40B4-BE49-F238E27FC236}">
                <a16:creationId xmlns:a16="http://schemas.microsoft.com/office/drawing/2014/main" id="{81928D7E-C570-404A-AAF4-70001D00B04A}"/>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77" name="Oval 30">
            <a:extLst>
              <a:ext uri="{FF2B5EF4-FFF2-40B4-BE49-F238E27FC236}">
                <a16:creationId xmlns:a16="http://schemas.microsoft.com/office/drawing/2014/main" id="{FDBBAFEA-19D9-4B4D-80BB-850D24D4F1C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78" name="Oval 29">
            <a:extLst>
              <a:ext uri="{FF2B5EF4-FFF2-40B4-BE49-F238E27FC236}">
                <a16:creationId xmlns:a16="http://schemas.microsoft.com/office/drawing/2014/main" id="{6E97425E-021C-4982-8F7E-7ED36D24DE6E}"/>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79" name="Oval 28">
            <a:extLst>
              <a:ext uri="{FF2B5EF4-FFF2-40B4-BE49-F238E27FC236}">
                <a16:creationId xmlns:a16="http://schemas.microsoft.com/office/drawing/2014/main" id="{772E995B-4E24-49D2-AD89-3397F8D9802D}"/>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80" name="Oval 27">
            <a:extLst>
              <a:ext uri="{FF2B5EF4-FFF2-40B4-BE49-F238E27FC236}">
                <a16:creationId xmlns:a16="http://schemas.microsoft.com/office/drawing/2014/main" id="{CC851925-C47F-450F-8E76-73297F90C1A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81" name="Oval 26">
            <a:extLst>
              <a:ext uri="{FF2B5EF4-FFF2-40B4-BE49-F238E27FC236}">
                <a16:creationId xmlns:a16="http://schemas.microsoft.com/office/drawing/2014/main" id="{B18B6261-1A3D-43A2-BD80-BC851FFF76D5}"/>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82" name="Oval 25">
            <a:extLst>
              <a:ext uri="{FF2B5EF4-FFF2-40B4-BE49-F238E27FC236}">
                <a16:creationId xmlns:a16="http://schemas.microsoft.com/office/drawing/2014/main" id="{83165CC9-B07D-421E-B06F-81DDCB6EE74A}"/>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83" name="Oval 24">
            <a:extLst>
              <a:ext uri="{FF2B5EF4-FFF2-40B4-BE49-F238E27FC236}">
                <a16:creationId xmlns:a16="http://schemas.microsoft.com/office/drawing/2014/main" id="{4F903C2D-5746-43AD-8157-86CC2B0DD86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84" name="Oval 23">
            <a:extLst>
              <a:ext uri="{FF2B5EF4-FFF2-40B4-BE49-F238E27FC236}">
                <a16:creationId xmlns:a16="http://schemas.microsoft.com/office/drawing/2014/main" id="{F3DB08D1-BFF0-428E-BB83-D76C12E03E69}"/>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85" name="Oval 22">
            <a:extLst>
              <a:ext uri="{FF2B5EF4-FFF2-40B4-BE49-F238E27FC236}">
                <a16:creationId xmlns:a16="http://schemas.microsoft.com/office/drawing/2014/main" id="{4B06F290-F36B-4CEC-B659-F3E8AC95D314}"/>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86" name="Oval 21">
            <a:extLst>
              <a:ext uri="{FF2B5EF4-FFF2-40B4-BE49-F238E27FC236}">
                <a16:creationId xmlns:a16="http://schemas.microsoft.com/office/drawing/2014/main" id="{0F0AC20A-C05D-4AB7-985A-A84CEE151F50}"/>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87" name="Oval 20">
            <a:extLst>
              <a:ext uri="{FF2B5EF4-FFF2-40B4-BE49-F238E27FC236}">
                <a16:creationId xmlns:a16="http://schemas.microsoft.com/office/drawing/2014/main" id="{E34ECA30-8A56-40E3-8BE7-BC902724833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88" name="Oval 19">
            <a:extLst>
              <a:ext uri="{FF2B5EF4-FFF2-40B4-BE49-F238E27FC236}">
                <a16:creationId xmlns:a16="http://schemas.microsoft.com/office/drawing/2014/main" id="{8371BB0D-D2E5-4422-8AB4-058F2FB6AF45}"/>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89" name="Oval 18">
            <a:extLst>
              <a:ext uri="{FF2B5EF4-FFF2-40B4-BE49-F238E27FC236}">
                <a16:creationId xmlns:a16="http://schemas.microsoft.com/office/drawing/2014/main" id="{224F2303-DB23-4EB9-A618-85709275F021}"/>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90" name="Oval 17">
            <a:extLst>
              <a:ext uri="{FF2B5EF4-FFF2-40B4-BE49-F238E27FC236}">
                <a16:creationId xmlns:a16="http://schemas.microsoft.com/office/drawing/2014/main" id="{CB16C986-F94A-4957-9915-83D03AB89EEF}"/>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91" name="Oval 16">
            <a:extLst>
              <a:ext uri="{FF2B5EF4-FFF2-40B4-BE49-F238E27FC236}">
                <a16:creationId xmlns:a16="http://schemas.microsoft.com/office/drawing/2014/main" id="{4C86B9B4-D3B5-47BD-9B14-25AF03805959}"/>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92" name="Oval 15">
            <a:extLst>
              <a:ext uri="{FF2B5EF4-FFF2-40B4-BE49-F238E27FC236}">
                <a16:creationId xmlns:a16="http://schemas.microsoft.com/office/drawing/2014/main" id="{CACB38DA-DA32-421F-A5DF-8AEE239F326A}"/>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93" name="Oval 14">
            <a:extLst>
              <a:ext uri="{FF2B5EF4-FFF2-40B4-BE49-F238E27FC236}">
                <a16:creationId xmlns:a16="http://schemas.microsoft.com/office/drawing/2014/main" id="{470ACE5C-4DCC-456D-9433-F1FECD60E95C}"/>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94" name="Oval 13">
            <a:extLst>
              <a:ext uri="{FF2B5EF4-FFF2-40B4-BE49-F238E27FC236}">
                <a16:creationId xmlns:a16="http://schemas.microsoft.com/office/drawing/2014/main" id="{D4708113-CADC-4108-9813-446CBA8EE84B}"/>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95" name="Oval 12">
            <a:extLst>
              <a:ext uri="{FF2B5EF4-FFF2-40B4-BE49-F238E27FC236}">
                <a16:creationId xmlns:a16="http://schemas.microsoft.com/office/drawing/2014/main" id="{3AC07A2B-CA4E-4086-867C-B5A989B5C38E}"/>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96" name="Oval 11">
            <a:extLst>
              <a:ext uri="{FF2B5EF4-FFF2-40B4-BE49-F238E27FC236}">
                <a16:creationId xmlns:a16="http://schemas.microsoft.com/office/drawing/2014/main" id="{CEAF0D67-1895-4120-8939-CC20BCB2CF7D}"/>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97" name="Oval 10">
            <a:extLst>
              <a:ext uri="{FF2B5EF4-FFF2-40B4-BE49-F238E27FC236}">
                <a16:creationId xmlns:a16="http://schemas.microsoft.com/office/drawing/2014/main" id="{DFF120DE-4F6D-419C-A267-764ED5F054D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98" name="Oval 9">
            <a:extLst>
              <a:ext uri="{FF2B5EF4-FFF2-40B4-BE49-F238E27FC236}">
                <a16:creationId xmlns:a16="http://schemas.microsoft.com/office/drawing/2014/main" id="{3A2BBDFE-0184-4A1B-AAF0-2BDA2CFED78B}"/>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99" name="Oval 8">
            <a:extLst>
              <a:ext uri="{FF2B5EF4-FFF2-40B4-BE49-F238E27FC236}">
                <a16:creationId xmlns:a16="http://schemas.microsoft.com/office/drawing/2014/main" id="{D89E5EA6-25EC-4EA8-94F7-21EDC0434849}"/>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100" name="Oval 7">
            <a:extLst>
              <a:ext uri="{FF2B5EF4-FFF2-40B4-BE49-F238E27FC236}">
                <a16:creationId xmlns:a16="http://schemas.microsoft.com/office/drawing/2014/main" id="{5B2FBD2E-E969-4E93-8B70-711D1BC90F84}"/>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101" name="Oval 6">
            <a:extLst>
              <a:ext uri="{FF2B5EF4-FFF2-40B4-BE49-F238E27FC236}">
                <a16:creationId xmlns:a16="http://schemas.microsoft.com/office/drawing/2014/main" id="{48F112DB-E7F9-4A83-BE15-8942BF172982}"/>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102" name="Oval 5">
            <a:extLst>
              <a:ext uri="{FF2B5EF4-FFF2-40B4-BE49-F238E27FC236}">
                <a16:creationId xmlns:a16="http://schemas.microsoft.com/office/drawing/2014/main" id="{20F3584A-AE51-4BCA-B2A7-14A7C2C35A03}"/>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103" name="Oval 4">
            <a:extLst>
              <a:ext uri="{FF2B5EF4-FFF2-40B4-BE49-F238E27FC236}">
                <a16:creationId xmlns:a16="http://schemas.microsoft.com/office/drawing/2014/main" id="{42964542-3735-4BC9-9BF4-CCDA6F55166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104" name="Oval 3">
            <a:extLst>
              <a:ext uri="{FF2B5EF4-FFF2-40B4-BE49-F238E27FC236}">
                <a16:creationId xmlns:a16="http://schemas.microsoft.com/office/drawing/2014/main" id="{A5A4892A-177F-476E-8FDE-53E38EE40047}"/>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extLst>
      <p:ext uri="{BB962C8B-B14F-4D97-AF65-F5344CB8AC3E}">
        <p14:creationId xmlns:p14="http://schemas.microsoft.com/office/powerpoint/2010/main" val="29462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4"/>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grpId="0" nodeType="afterEffect">
                                  <p:stCondLst>
                                    <p:cond delay="1000"/>
                                  </p:stCondLst>
                                  <p:childTnLst>
                                    <p:set>
                                      <p:cBhvr>
                                        <p:cTn id="11" dur="1" fill="hold">
                                          <p:stCondLst>
                                            <p:cond delay="0"/>
                                          </p:stCondLst>
                                        </p:cTn>
                                        <p:tgtEl>
                                          <p:spTgt spid="104"/>
                                        </p:tgtEl>
                                        <p:attrNameLst>
                                          <p:attrName>style.visibility</p:attrName>
                                        </p:attrNameLst>
                                      </p:cBhvr>
                                      <p:to>
                                        <p:strVal val="hidden"/>
                                      </p:to>
                                    </p:set>
                                  </p:childTnLst>
                                </p:cTn>
                              </p:par>
                            </p:childTnLst>
                          </p:cTn>
                        </p:par>
                        <p:par>
                          <p:cTn id="12" fill="hold">
                            <p:stCondLst>
                              <p:cond delay="1000"/>
                            </p:stCondLst>
                            <p:childTnLst>
                              <p:par>
                                <p:cTn id="13" presetID="1" presetClass="exit" presetSubtype="0" fill="hold" grpId="0" nodeType="afterEffect">
                                  <p:stCondLst>
                                    <p:cond delay="1000"/>
                                  </p:stCondLst>
                                  <p:childTnLst>
                                    <p:set>
                                      <p:cBhvr>
                                        <p:cTn id="14" dur="1" fill="hold">
                                          <p:stCondLst>
                                            <p:cond delay="0"/>
                                          </p:stCondLst>
                                        </p:cTn>
                                        <p:tgtEl>
                                          <p:spTgt spid="103"/>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0" nodeType="afterEffect">
                                  <p:stCondLst>
                                    <p:cond delay="1000"/>
                                  </p:stCondLst>
                                  <p:childTnLst>
                                    <p:set>
                                      <p:cBhvr>
                                        <p:cTn id="17" dur="1" fill="hold">
                                          <p:stCondLst>
                                            <p:cond delay="0"/>
                                          </p:stCondLst>
                                        </p:cTn>
                                        <p:tgtEl>
                                          <p:spTgt spid="102"/>
                                        </p:tgtEl>
                                        <p:attrNameLst>
                                          <p:attrName>style.visibility</p:attrName>
                                        </p:attrNameLst>
                                      </p:cBhvr>
                                      <p:to>
                                        <p:strVal val="hidden"/>
                                      </p:to>
                                    </p:set>
                                  </p:childTnLst>
                                </p:cTn>
                              </p:par>
                            </p:childTnLst>
                          </p:cTn>
                        </p:par>
                        <p:par>
                          <p:cTn id="18" fill="hold">
                            <p:stCondLst>
                              <p:cond delay="3000"/>
                            </p:stCondLst>
                            <p:childTnLst>
                              <p:par>
                                <p:cTn id="19" presetID="1" presetClass="exit" presetSubtype="0" fill="hold" grpId="0" nodeType="afterEffect">
                                  <p:stCondLst>
                                    <p:cond delay="1000"/>
                                  </p:stCondLst>
                                  <p:childTnLst>
                                    <p:set>
                                      <p:cBhvr>
                                        <p:cTn id="20" dur="1" fill="hold">
                                          <p:stCondLst>
                                            <p:cond delay="0"/>
                                          </p:stCondLst>
                                        </p:cTn>
                                        <p:tgtEl>
                                          <p:spTgt spid="101"/>
                                        </p:tgtEl>
                                        <p:attrNameLst>
                                          <p:attrName>style.visibility</p:attrName>
                                        </p:attrNameLst>
                                      </p:cBhvr>
                                      <p:to>
                                        <p:strVal val="hidden"/>
                                      </p:to>
                                    </p:set>
                                  </p:childTnLst>
                                </p:cTn>
                              </p:par>
                            </p:childTnLst>
                          </p:cTn>
                        </p:par>
                        <p:par>
                          <p:cTn id="21" fill="hold">
                            <p:stCondLst>
                              <p:cond delay="4000"/>
                            </p:stCondLst>
                            <p:childTnLst>
                              <p:par>
                                <p:cTn id="22" presetID="1" presetClass="exit" presetSubtype="0" fill="hold" grpId="0" nodeType="afterEffect">
                                  <p:stCondLst>
                                    <p:cond delay="1000"/>
                                  </p:stCondLst>
                                  <p:childTnLst>
                                    <p:set>
                                      <p:cBhvr>
                                        <p:cTn id="23" dur="1" fill="hold">
                                          <p:stCondLst>
                                            <p:cond delay="0"/>
                                          </p:stCondLst>
                                        </p:cTn>
                                        <p:tgtEl>
                                          <p:spTgt spid="100"/>
                                        </p:tgtEl>
                                        <p:attrNameLst>
                                          <p:attrName>style.visibility</p:attrName>
                                        </p:attrNameLst>
                                      </p:cBhvr>
                                      <p:to>
                                        <p:strVal val="hidden"/>
                                      </p:to>
                                    </p:set>
                                  </p:childTnLst>
                                </p:cTn>
                              </p:par>
                            </p:childTnLst>
                          </p:cTn>
                        </p:par>
                        <p:par>
                          <p:cTn id="24" fill="hold">
                            <p:stCondLst>
                              <p:cond delay="5000"/>
                            </p:stCondLst>
                            <p:childTnLst>
                              <p:par>
                                <p:cTn id="25" presetID="1" presetClass="exit" presetSubtype="0" fill="hold" grpId="0" nodeType="afterEffect">
                                  <p:stCondLst>
                                    <p:cond delay="1000"/>
                                  </p:stCondLst>
                                  <p:childTnLst>
                                    <p:set>
                                      <p:cBhvr>
                                        <p:cTn id="26" dur="1" fill="hold">
                                          <p:stCondLst>
                                            <p:cond delay="0"/>
                                          </p:stCondLst>
                                        </p:cTn>
                                        <p:tgtEl>
                                          <p:spTgt spid="99"/>
                                        </p:tgtEl>
                                        <p:attrNameLst>
                                          <p:attrName>style.visibility</p:attrName>
                                        </p:attrNameLst>
                                      </p:cBhvr>
                                      <p:to>
                                        <p:strVal val="hidden"/>
                                      </p:to>
                                    </p:set>
                                  </p:childTnLst>
                                </p:cTn>
                              </p:par>
                            </p:childTnLst>
                          </p:cTn>
                        </p:par>
                        <p:par>
                          <p:cTn id="27" fill="hold">
                            <p:stCondLst>
                              <p:cond delay="6000"/>
                            </p:stCondLst>
                            <p:childTnLst>
                              <p:par>
                                <p:cTn id="28" presetID="1" presetClass="exit" presetSubtype="0" fill="hold" grpId="0" nodeType="afterEffect">
                                  <p:stCondLst>
                                    <p:cond delay="1000"/>
                                  </p:stCondLst>
                                  <p:childTnLst>
                                    <p:set>
                                      <p:cBhvr>
                                        <p:cTn id="29" dur="1" fill="hold">
                                          <p:stCondLst>
                                            <p:cond delay="0"/>
                                          </p:stCondLst>
                                        </p:cTn>
                                        <p:tgtEl>
                                          <p:spTgt spid="98"/>
                                        </p:tgtEl>
                                        <p:attrNameLst>
                                          <p:attrName>style.visibility</p:attrName>
                                        </p:attrNameLst>
                                      </p:cBhvr>
                                      <p:to>
                                        <p:strVal val="hidden"/>
                                      </p:to>
                                    </p:set>
                                  </p:childTnLst>
                                </p:cTn>
                              </p:par>
                            </p:childTnLst>
                          </p:cTn>
                        </p:par>
                        <p:par>
                          <p:cTn id="30" fill="hold">
                            <p:stCondLst>
                              <p:cond delay="7000"/>
                            </p:stCondLst>
                            <p:childTnLst>
                              <p:par>
                                <p:cTn id="31" presetID="1" presetClass="exit" presetSubtype="0" fill="hold" grpId="0" nodeType="afterEffect">
                                  <p:stCondLst>
                                    <p:cond delay="1000"/>
                                  </p:stCondLst>
                                  <p:childTnLst>
                                    <p:set>
                                      <p:cBhvr>
                                        <p:cTn id="32" dur="1" fill="hold">
                                          <p:stCondLst>
                                            <p:cond delay="0"/>
                                          </p:stCondLst>
                                        </p:cTn>
                                        <p:tgtEl>
                                          <p:spTgt spid="97"/>
                                        </p:tgtEl>
                                        <p:attrNameLst>
                                          <p:attrName>style.visibility</p:attrName>
                                        </p:attrNameLst>
                                      </p:cBhvr>
                                      <p:to>
                                        <p:strVal val="hidden"/>
                                      </p:to>
                                    </p:set>
                                  </p:childTnLst>
                                </p:cTn>
                              </p:par>
                            </p:childTnLst>
                          </p:cTn>
                        </p:par>
                        <p:par>
                          <p:cTn id="33" fill="hold">
                            <p:stCondLst>
                              <p:cond delay="8000"/>
                            </p:stCondLst>
                            <p:childTnLst>
                              <p:par>
                                <p:cTn id="34" presetID="1" presetClass="exit" presetSubtype="0" fill="hold" grpId="0" nodeType="afterEffect">
                                  <p:stCondLst>
                                    <p:cond delay="1000"/>
                                  </p:stCondLst>
                                  <p:childTnLst>
                                    <p:set>
                                      <p:cBhvr>
                                        <p:cTn id="35" dur="1" fill="hold">
                                          <p:stCondLst>
                                            <p:cond delay="0"/>
                                          </p:stCondLst>
                                        </p:cTn>
                                        <p:tgtEl>
                                          <p:spTgt spid="96"/>
                                        </p:tgtEl>
                                        <p:attrNameLst>
                                          <p:attrName>style.visibility</p:attrName>
                                        </p:attrNameLst>
                                      </p:cBhvr>
                                      <p:to>
                                        <p:strVal val="hidden"/>
                                      </p:to>
                                    </p:set>
                                  </p:childTnLst>
                                </p:cTn>
                              </p:par>
                            </p:childTnLst>
                          </p:cTn>
                        </p:par>
                        <p:par>
                          <p:cTn id="36" fill="hold">
                            <p:stCondLst>
                              <p:cond delay="9000"/>
                            </p:stCondLst>
                            <p:childTnLst>
                              <p:par>
                                <p:cTn id="37" presetID="1" presetClass="exit" presetSubtype="0" fill="hold" grpId="0" nodeType="afterEffect">
                                  <p:stCondLst>
                                    <p:cond delay="1000"/>
                                  </p:stCondLst>
                                  <p:childTnLst>
                                    <p:set>
                                      <p:cBhvr>
                                        <p:cTn id="38" dur="1" fill="hold">
                                          <p:stCondLst>
                                            <p:cond delay="0"/>
                                          </p:stCondLst>
                                        </p:cTn>
                                        <p:tgtEl>
                                          <p:spTgt spid="95"/>
                                        </p:tgtEl>
                                        <p:attrNameLst>
                                          <p:attrName>style.visibility</p:attrName>
                                        </p:attrNameLst>
                                      </p:cBhvr>
                                      <p:to>
                                        <p:strVal val="hidden"/>
                                      </p:to>
                                    </p:set>
                                  </p:childTnLst>
                                </p:cTn>
                              </p:par>
                            </p:childTnLst>
                          </p:cTn>
                        </p:par>
                        <p:par>
                          <p:cTn id="39" fill="hold">
                            <p:stCondLst>
                              <p:cond delay="10000"/>
                            </p:stCondLst>
                            <p:childTnLst>
                              <p:par>
                                <p:cTn id="40" presetID="1" presetClass="exit" presetSubtype="0" fill="hold" grpId="0" nodeType="afterEffect">
                                  <p:stCondLst>
                                    <p:cond delay="1000"/>
                                  </p:stCondLst>
                                  <p:childTnLst>
                                    <p:set>
                                      <p:cBhvr>
                                        <p:cTn id="41" dur="1" fill="hold">
                                          <p:stCondLst>
                                            <p:cond delay="0"/>
                                          </p:stCondLst>
                                        </p:cTn>
                                        <p:tgtEl>
                                          <p:spTgt spid="94"/>
                                        </p:tgtEl>
                                        <p:attrNameLst>
                                          <p:attrName>style.visibility</p:attrName>
                                        </p:attrNameLst>
                                      </p:cBhvr>
                                      <p:to>
                                        <p:strVal val="hidden"/>
                                      </p:to>
                                    </p:set>
                                  </p:childTnLst>
                                </p:cTn>
                              </p:par>
                            </p:childTnLst>
                          </p:cTn>
                        </p:par>
                        <p:par>
                          <p:cTn id="42" fill="hold">
                            <p:stCondLst>
                              <p:cond delay="11000"/>
                            </p:stCondLst>
                            <p:childTnLst>
                              <p:par>
                                <p:cTn id="43" presetID="1" presetClass="exit" presetSubtype="0" fill="hold" grpId="0" nodeType="afterEffect">
                                  <p:stCondLst>
                                    <p:cond delay="1000"/>
                                  </p:stCondLst>
                                  <p:childTnLst>
                                    <p:set>
                                      <p:cBhvr>
                                        <p:cTn id="44" dur="1" fill="hold">
                                          <p:stCondLst>
                                            <p:cond delay="0"/>
                                          </p:stCondLst>
                                        </p:cTn>
                                        <p:tgtEl>
                                          <p:spTgt spid="93"/>
                                        </p:tgtEl>
                                        <p:attrNameLst>
                                          <p:attrName>style.visibility</p:attrName>
                                        </p:attrNameLst>
                                      </p:cBhvr>
                                      <p:to>
                                        <p:strVal val="hidden"/>
                                      </p:to>
                                    </p:set>
                                  </p:childTnLst>
                                </p:cTn>
                              </p:par>
                            </p:childTnLst>
                          </p:cTn>
                        </p:par>
                        <p:par>
                          <p:cTn id="45" fill="hold">
                            <p:stCondLst>
                              <p:cond delay="12000"/>
                            </p:stCondLst>
                            <p:childTnLst>
                              <p:par>
                                <p:cTn id="46" presetID="1" presetClass="exit" presetSubtype="0" fill="hold" grpId="0" nodeType="afterEffect">
                                  <p:stCondLst>
                                    <p:cond delay="1000"/>
                                  </p:stCondLst>
                                  <p:childTnLst>
                                    <p:set>
                                      <p:cBhvr>
                                        <p:cTn id="47" dur="1" fill="hold">
                                          <p:stCondLst>
                                            <p:cond delay="0"/>
                                          </p:stCondLst>
                                        </p:cTn>
                                        <p:tgtEl>
                                          <p:spTgt spid="92"/>
                                        </p:tgtEl>
                                        <p:attrNameLst>
                                          <p:attrName>style.visibility</p:attrName>
                                        </p:attrNameLst>
                                      </p:cBhvr>
                                      <p:to>
                                        <p:strVal val="hidden"/>
                                      </p:to>
                                    </p:set>
                                  </p:childTnLst>
                                </p:cTn>
                              </p:par>
                            </p:childTnLst>
                          </p:cTn>
                        </p:par>
                        <p:par>
                          <p:cTn id="48" fill="hold">
                            <p:stCondLst>
                              <p:cond delay="13000"/>
                            </p:stCondLst>
                            <p:childTnLst>
                              <p:par>
                                <p:cTn id="49" presetID="1" presetClass="exit" presetSubtype="0" fill="hold" grpId="0" nodeType="afterEffect">
                                  <p:stCondLst>
                                    <p:cond delay="1000"/>
                                  </p:stCondLst>
                                  <p:childTnLst>
                                    <p:set>
                                      <p:cBhvr>
                                        <p:cTn id="50" dur="1" fill="hold">
                                          <p:stCondLst>
                                            <p:cond delay="0"/>
                                          </p:stCondLst>
                                        </p:cTn>
                                        <p:tgtEl>
                                          <p:spTgt spid="91"/>
                                        </p:tgtEl>
                                        <p:attrNameLst>
                                          <p:attrName>style.visibility</p:attrName>
                                        </p:attrNameLst>
                                      </p:cBhvr>
                                      <p:to>
                                        <p:strVal val="hidden"/>
                                      </p:to>
                                    </p:set>
                                  </p:childTnLst>
                                </p:cTn>
                              </p:par>
                            </p:childTnLst>
                          </p:cTn>
                        </p:par>
                        <p:par>
                          <p:cTn id="51" fill="hold">
                            <p:stCondLst>
                              <p:cond delay="14000"/>
                            </p:stCondLst>
                            <p:childTnLst>
                              <p:par>
                                <p:cTn id="52" presetID="1" presetClass="exit" presetSubtype="0" fill="hold" grpId="0" nodeType="afterEffect">
                                  <p:stCondLst>
                                    <p:cond delay="1000"/>
                                  </p:stCondLst>
                                  <p:childTnLst>
                                    <p:set>
                                      <p:cBhvr>
                                        <p:cTn id="53" dur="1" fill="hold">
                                          <p:stCondLst>
                                            <p:cond delay="0"/>
                                          </p:stCondLst>
                                        </p:cTn>
                                        <p:tgtEl>
                                          <p:spTgt spid="90"/>
                                        </p:tgtEl>
                                        <p:attrNameLst>
                                          <p:attrName>style.visibility</p:attrName>
                                        </p:attrNameLst>
                                      </p:cBhvr>
                                      <p:to>
                                        <p:strVal val="hidden"/>
                                      </p:to>
                                    </p:set>
                                  </p:childTnLst>
                                </p:cTn>
                              </p:par>
                            </p:childTnLst>
                          </p:cTn>
                        </p:par>
                        <p:par>
                          <p:cTn id="54" fill="hold">
                            <p:stCondLst>
                              <p:cond delay="15000"/>
                            </p:stCondLst>
                            <p:childTnLst>
                              <p:par>
                                <p:cTn id="55" presetID="1" presetClass="exit" presetSubtype="0" fill="hold" grpId="0" nodeType="afterEffect">
                                  <p:stCondLst>
                                    <p:cond delay="1000"/>
                                  </p:stCondLst>
                                  <p:childTnLst>
                                    <p:set>
                                      <p:cBhvr>
                                        <p:cTn id="56" dur="1" fill="hold">
                                          <p:stCondLst>
                                            <p:cond delay="0"/>
                                          </p:stCondLst>
                                        </p:cTn>
                                        <p:tgtEl>
                                          <p:spTgt spid="89"/>
                                        </p:tgtEl>
                                        <p:attrNameLst>
                                          <p:attrName>style.visibility</p:attrName>
                                        </p:attrNameLst>
                                      </p:cBhvr>
                                      <p:to>
                                        <p:strVal val="hidden"/>
                                      </p:to>
                                    </p:set>
                                  </p:childTnLst>
                                </p:cTn>
                              </p:par>
                            </p:childTnLst>
                          </p:cTn>
                        </p:par>
                        <p:par>
                          <p:cTn id="57" fill="hold">
                            <p:stCondLst>
                              <p:cond delay="16000"/>
                            </p:stCondLst>
                            <p:childTnLst>
                              <p:par>
                                <p:cTn id="58" presetID="1" presetClass="exit" presetSubtype="0" fill="hold" grpId="0" nodeType="afterEffect">
                                  <p:stCondLst>
                                    <p:cond delay="1000"/>
                                  </p:stCondLst>
                                  <p:childTnLst>
                                    <p:set>
                                      <p:cBhvr>
                                        <p:cTn id="59" dur="1" fill="hold">
                                          <p:stCondLst>
                                            <p:cond delay="0"/>
                                          </p:stCondLst>
                                        </p:cTn>
                                        <p:tgtEl>
                                          <p:spTgt spid="88"/>
                                        </p:tgtEl>
                                        <p:attrNameLst>
                                          <p:attrName>style.visibility</p:attrName>
                                        </p:attrNameLst>
                                      </p:cBhvr>
                                      <p:to>
                                        <p:strVal val="hidden"/>
                                      </p:to>
                                    </p:set>
                                  </p:childTnLst>
                                </p:cTn>
                              </p:par>
                            </p:childTnLst>
                          </p:cTn>
                        </p:par>
                        <p:par>
                          <p:cTn id="60" fill="hold">
                            <p:stCondLst>
                              <p:cond delay="17000"/>
                            </p:stCondLst>
                            <p:childTnLst>
                              <p:par>
                                <p:cTn id="61" presetID="1" presetClass="exit" presetSubtype="0" fill="hold" grpId="0" nodeType="afterEffect">
                                  <p:stCondLst>
                                    <p:cond delay="1000"/>
                                  </p:stCondLst>
                                  <p:childTnLst>
                                    <p:set>
                                      <p:cBhvr>
                                        <p:cTn id="62" dur="1" fill="hold">
                                          <p:stCondLst>
                                            <p:cond delay="0"/>
                                          </p:stCondLst>
                                        </p:cTn>
                                        <p:tgtEl>
                                          <p:spTgt spid="87"/>
                                        </p:tgtEl>
                                        <p:attrNameLst>
                                          <p:attrName>style.visibility</p:attrName>
                                        </p:attrNameLst>
                                      </p:cBhvr>
                                      <p:to>
                                        <p:strVal val="hidden"/>
                                      </p:to>
                                    </p:set>
                                  </p:childTnLst>
                                </p:cTn>
                              </p:par>
                            </p:childTnLst>
                          </p:cTn>
                        </p:par>
                        <p:par>
                          <p:cTn id="63" fill="hold">
                            <p:stCondLst>
                              <p:cond delay="18000"/>
                            </p:stCondLst>
                            <p:childTnLst>
                              <p:par>
                                <p:cTn id="64" presetID="1" presetClass="exit" presetSubtype="0" fill="hold" grpId="0" nodeType="afterEffect">
                                  <p:stCondLst>
                                    <p:cond delay="1000"/>
                                  </p:stCondLst>
                                  <p:childTnLst>
                                    <p:set>
                                      <p:cBhvr>
                                        <p:cTn id="65" dur="1" fill="hold">
                                          <p:stCondLst>
                                            <p:cond delay="0"/>
                                          </p:stCondLst>
                                        </p:cTn>
                                        <p:tgtEl>
                                          <p:spTgt spid="86"/>
                                        </p:tgtEl>
                                        <p:attrNameLst>
                                          <p:attrName>style.visibility</p:attrName>
                                        </p:attrNameLst>
                                      </p:cBhvr>
                                      <p:to>
                                        <p:strVal val="hidden"/>
                                      </p:to>
                                    </p:set>
                                  </p:childTnLst>
                                </p:cTn>
                              </p:par>
                            </p:childTnLst>
                          </p:cTn>
                        </p:par>
                        <p:par>
                          <p:cTn id="66" fill="hold">
                            <p:stCondLst>
                              <p:cond delay="19000"/>
                            </p:stCondLst>
                            <p:childTnLst>
                              <p:par>
                                <p:cTn id="67" presetID="1" presetClass="exit" presetSubtype="0" fill="hold" grpId="0" nodeType="afterEffect">
                                  <p:stCondLst>
                                    <p:cond delay="1000"/>
                                  </p:stCondLst>
                                  <p:childTnLst>
                                    <p:set>
                                      <p:cBhvr>
                                        <p:cTn id="68" dur="1" fill="hold">
                                          <p:stCondLst>
                                            <p:cond delay="0"/>
                                          </p:stCondLst>
                                        </p:cTn>
                                        <p:tgtEl>
                                          <p:spTgt spid="85"/>
                                        </p:tgtEl>
                                        <p:attrNameLst>
                                          <p:attrName>style.visibility</p:attrName>
                                        </p:attrNameLst>
                                      </p:cBhvr>
                                      <p:to>
                                        <p:strVal val="hidden"/>
                                      </p:to>
                                    </p:set>
                                  </p:childTnLst>
                                </p:cTn>
                              </p:par>
                            </p:childTnLst>
                          </p:cTn>
                        </p:par>
                        <p:par>
                          <p:cTn id="69" fill="hold">
                            <p:stCondLst>
                              <p:cond delay="20000"/>
                            </p:stCondLst>
                            <p:childTnLst>
                              <p:par>
                                <p:cTn id="70" presetID="1" presetClass="exit" presetSubtype="0" fill="hold" grpId="0" nodeType="afterEffect">
                                  <p:stCondLst>
                                    <p:cond delay="1000"/>
                                  </p:stCondLst>
                                  <p:childTnLst>
                                    <p:set>
                                      <p:cBhvr>
                                        <p:cTn id="71" dur="1" fill="hold">
                                          <p:stCondLst>
                                            <p:cond delay="0"/>
                                          </p:stCondLst>
                                        </p:cTn>
                                        <p:tgtEl>
                                          <p:spTgt spid="84"/>
                                        </p:tgtEl>
                                        <p:attrNameLst>
                                          <p:attrName>style.visibility</p:attrName>
                                        </p:attrNameLst>
                                      </p:cBhvr>
                                      <p:to>
                                        <p:strVal val="hidden"/>
                                      </p:to>
                                    </p:set>
                                  </p:childTnLst>
                                </p:cTn>
                              </p:par>
                            </p:childTnLst>
                          </p:cTn>
                        </p:par>
                        <p:par>
                          <p:cTn id="72" fill="hold">
                            <p:stCondLst>
                              <p:cond delay="21000"/>
                            </p:stCondLst>
                            <p:childTnLst>
                              <p:par>
                                <p:cTn id="73" presetID="1" presetClass="exit" presetSubtype="0" fill="hold" grpId="0" nodeType="afterEffect">
                                  <p:stCondLst>
                                    <p:cond delay="1000"/>
                                  </p:stCondLst>
                                  <p:childTnLst>
                                    <p:set>
                                      <p:cBhvr>
                                        <p:cTn id="74" dur="1" fill="hold">
                                          <p:stCondLst>
                                            <p:cond delay="0"/>
                                          </p:stCondLst>
                                        </p:cTn>
                                        <p:tgtEl>
                                          <p:spTgt spid="83"/>
                                        </p:tgtEl>
                                        <p:attrNameLst>
                                          <p:attrName>style.visibility</p:attrName>
                                        </p:attrNameLst>
                                      </p:cBhvr>
                                      <p:to>
                                        <p:strVal val="hidden"/>
                                      </p:to>
                                    </p:set>
                                  </p:childTnLst>
                                </p:cTn>
                              </p:par>
                            </p:childTnLst>
                          </p:cTn>
                        </p:par>
                        <p:par>
                          <p:cTn id="75" fill="hold">
                            <p:stCondLst>
                              <p:cond delay="22000"/>
                            </p:stCondLst>
                            <p:childTnLst>
                              <p:par>
                                <p:cTn id="76" presetID="1" presetClass="exit" presetSubtype="0" fill="hold" grpId="0" nodeType="afterEffect">
                                  <p:stCondLst>
                                    <p:cond delay="1000"/>
                                  </p:stCondLst>
                                  <p:childTnLst>
                                    <p:set>
                                      <p:cBhvr>
                                        <p:cTn id="77" dur="1" fill="hold">
                                          <p:stCondLst>
                                            <p:cond delay="0"/>
                                          </p:stCondLst>
                                        </p:cTn>
                                        <p:tgtEl>
                                          <p:spTgt spid="82"/>
                                        </p:tgtEl>
                                        <p:attrNameLst>
                                          <p:attrName>style.visibility</p:attrName>
                                        </p:attrNameLst>
                                      </p:cBhvr>
                                      <p:to>
                                        <p:strVal val="hidden"/>
                                      </p:to>
                                    </p:set>
                                  </p:childTnLst>
                                </p:cTn>
                              </p:par>
                            </p:childTnLst>
                          </p:cTn>
                        </p:par>
                        <p:par>
                          <p:cTn id="78" fill="hold">
                            <p:stCondLst>
                              <p:cond delay="23000"/>
                            </p:stCondLst>
                            <p:childTnLst>
                              <p:par>
                                <p:cTn id="79" presetID="1" presetClass="exit" presetSubtype="0" fill="hold" grpId="0" nodeType="afterEffect">
                                  <p:stCondLst>
                                    <p:cond delay="1000"/>
                                  </p:stCondLst>
                                  <p:childTnLst>
                                    <p:set>
                                      <p:cBhvr>
                                        <p:cTn id="80" dur="1" fill="hold">
                                          <p:stCondLst>
                                            <p:cond delay="0"/>
                                          </p:stCondLst>
                                        </p:cTn>
                                        <p:tgtEl>
                                          <p:spTgt spid="81"/>
                                        </p:tgtEl>
                                        <p:attrNameLst>
                                          <p:attrName>style.visibility</p:attrName>
                                        </p:attrNameLst>
                                      </p:cBhvr>
                                      <p:to>
                                        <p:strVal val="hidden"/>
                                      </p:to>
                                    </p:set>
                                  </p:childTnLst>
                                </p:cTn>
                              </p:par>
                            </p:childTnLst>
                          </p:cTn>
                        </p:par>
                        <p:par>
                          <p:cTn id="81" fill="hold">
                            <p:stCondLst>
                              <p:cond delay="24000"/>
                            </p:stCondLst>
                            <p:childTnLst>
                              <p:par>
                                <p:cTn id="82" presetID="1" presetClass="exit" presetSubtype="0" fill="hold" grpId="0" nodeType="afterEffect">
                                  <p:stCondLst>
                                    <p:cond delay="1000"/>
                                  </p:stCondLst>
                                  <p:childTnLst>
                                    <p:set>
                                      <p:cBhvr>
                                        <p:cTn id="83" dur="1" fill="hold">
                                          <p:stCondLst>
                                            <p:cond delay="0"/>
                                          </p:stCondLst>
                                        </p:cTn>
                                        <p:tgtEl>
                                          <p:spTgt spid="80"/>
                                        </p:tgtEl>
                                        <p:attrNameLst>
                                          <p:attrName>style.visibility</p:attrName>
                                        </p:attrNameLst>
                                      </p:cBhvr>
                                      <p:to>
                                        <p:strVal val="hidden"/>
                                      </p:to>
                                    </p:set>
                                  </p:childTnLst>
                                </p:cTn>
                              </p:par>
                            </p:childTnLst>
                          </p:cTn>
                        </p:par>
                        <p:par>
                          <p:cTn id="84" fill="hold">
                            <p:stCondLst>
                              <p:cond delay="25000"/>
                            </p:stCondLst>
                            <p:childTnLst>
                              <p:par>
                                <p:cTn id="85" presetID="1" presetClass="exit" presetSubtype="0" fill="hold" grpId="0" nodeType="afterEffect">
                                  <p:stCondLst>
                                    <p:cond delay="1000"/>
                                  </p:stCondLst>
                                  <p:childTnLst>
                                    <p:set>
                                      <p:cBhvr>
                                        <p:cTn id="86" dur="1" fill="hold">
                                          <p:stCondLst>
                                            <p:cond delay="0"/>
                                          </p:stCondLst>
                                        </p:cTn>
                                        <p:tgtEl>
                                          <p:spTgt spid="79"/>
                                        </p:tgtEl>
                                        <p:attrNameLst>
                                          <p:attrName>style.visibility</p:attrName>
                                        </p:attrNameLst>
                                      </p:cBhvr>
                                      <p:to>
                                        <p:strVal val="hidden"/>
                                      </p:to>
                                    </p:set>
                                  </p:childTnLst>
                                </p:cTn>
                              </p:par>
                            </p:childTnLst>
                          </p:cTn>
                        </p:par>
                        <p:par>
                          <p:cTn id="87" fill="hold">
                            <p:stCondLst>
                              <p:cond delay="26000"/>
                            </p:stCondLst>
                            <p:childTnLst>
                              <p:par>
                                <p:cTn id="88" presetID="1" presetClass="exit" presetSubtype="0" fill="hold" grpId="0" nodeType="afterEffect">
                                  <p:stCondLst>
                                    <p:cond delay="1000"/>
                                  </p:stCondLst>
                                  <p:childTnLst>
                                    <p:set>
                                      <p:cBhvr>
                                        <p:cTn id="89" dur="1" fill="hold">
                                          <p:stCondLst>
                                            <p:cond delay="0"/>
                                          </p:stCondLst>
                                        </p:cTn>
                                        <p:tgtEl>
                                          <p:spTgt spid="78"/>
                                        </p:tgtEl>
                                        <p:attrNameLst>
                                          <p:attrName>style.visibility</p:attrName>
                                        </p:attrNameLst>
                                      </p:cBhvr>
                                      <p:to>
                                        <p:strVal val="hidden"/>
                                      </p:to>
                                    </p:set>
                                  </p:childTnLst>
                                </p:cTn>
                              </p:par>
                            </p:childTnLst>
                          </p:cTn>
                        </p:par>
                        <p:par>
                          <p:cTn id="90" fill="hold">
                            <p:stCondLst>
                              <p:cond delay="27000"/>
                            </p:stCondLst>
                            <p:childTnLst>
                              <p:par>
                                <p:cTn id="91" presetID="1" presetClass="exit" presetSubtype="0" fill="hold" grpId="0" nodeType="afterEffect">
                                  <p:stCondLst>
                                    <p:cond delay="1000"/>
                                  </p:stCondLst>
                                  <p:childTnLst>
                                    <p:set>
                                      <p:cBhvr>
                                        <p:cTn id="92" dur="1" fill="hold">
                                          <p:stCondLst>
                                            <p:cond delay="0"/>
                                          </p:stCondLst>
                                        </p:cTn>
                                        <p:tgtEl>
                                          <p:spTgt spid="77"/>
                                        </p:tgtEl>
                                        <p:attrNameLst>
                                          <p:attrName>style.visibility</p:attrName>
                                        </p:attrNameLst>
                                      </p:cBhvr>
                                      <p:to>
                                        <p:strVal val="hidden"/>
                                      </p:to>
                                    </p:set>
                                  </p:childTnLst>
                                </p:cTn>
                              </p:par>
                            </p:childTnLst>
                          </p:cTn>
                        </p:par>
                        <p:par>
                          <p:cTn id="93" fill="hold">
                            <p:stCondLst>
                              <p:cond delay="28000"/>
                            </p:stCondLst>
                            <p:childTnLst>
                              <p:par>
                                <p:cTn id="94" presetID="1" presetClass="exit" presetSubtype="0" fill="hold" grpId="0" nodeType="afterEffect">
                                  <p:stCondLst>
                                    <p:cond delay="1000"/>
                                  </p:stCondLst>
                                  <p:childTnLst>
                                    <p:set>
                                      <p:cBhvr>
                                        <p:cTn id="95" dur="1" fill="hold">
                                          <p:stCondLst>
                                            <p:cond delay="0"/>
                                          </p:stCondLst>
                                        </p:cTn>
                                        <p:tgtEl>
                                          <p:spTgt spid="76"/>
                                        </p:tgtEl>
                                        <p:attrNameLst>
                                          <p:attrName>style.visibility</p:attrName>
                                        </p:attrNameLst>
                                      </p:cBhvr>
                                      <p:to>
                                        <p:strVal val="hidden"/>
                                      </p:to>
                                    </p:set>
                                  </p:childTnLst>
                                </p:cTn>
                              </p:par>
                            </p:childTnLst>
                          </p:cTn>
                        </p:par>
                        <p:par>
                          <p:cTn id="96" fill="hold">
                            <p:stCondLst>
                              <p:cond delay="29000"/>
                            </p:stCondLst>
                            <p:childTnLst>
                              <p:par>
                                <p:cTn id="97" presetID="1" presetClass="exit" presetSubtype="0" fill="hold" grpId="0" nodeType="afterEffect">
                                  <p:stCondLst>
                                    <p:cond delay="1000"/>
                                  </p:stCondLst>
                                  <p:childTnLst>
                                    <p:set>
                                      <p:cBhvr>
                                        <p:cTn id="98"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childTnLst>
        </p:cTn>
      </p:par>
    </p:tnLst>
    <p:bldLst>
      <p:bldP spid="73" grpId="0"/>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pPr marL="0" lvl="0" indent="0"/>
            <a:r>
              <a:rPr lang="en-AU" sz="1600" dirty="0">
                <a:latin typeface="Twinkl" pitchFamily="2" charset="0"/>
              </a:rPr>
              <a:t>We will explore the parts of the water cycle</a:t>
            </a:r>
            <a:endParaRPr lang="en-AU"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533098" y="724264"/>
            <a:ext cx="5870013" cy="400110"/>
          </a:xfrm>
          <a:prstGeom prst="rect">
            <a:avLst/>
          </a:prstGeom>
          <a:noFill/>
        </p:spPr>
        <p:txBody>
          <a:bodyPr wrap="square" rtlCol="0">
            <a:spAutoFit/>
          </a:bodyPr>
          <a:lstStyle/>
          <a:p>
            <a:r>
              <a:rPr lang="en-US" sz="2000" dirty="0">
                <a:latin typeface="Twinkl" pitchFamily="2" charset="0"/>
              </a:rPr>
              <a:t>Predicted change in precipitation</a:t>
            </a:r>
          </a:p>
        </p:txBody>
      </p:sp>
      <p:graphicFrame>
        <p:nvGraphicFramePr>
          <p:cNvPr id="10" name="Google Shape;95;p14">
            <a:extLst>
              <a:ext uri="{FF2B5EF4-FFF2-40B4-BE49-F238E27FC236}">
                <a16:creationId xmlns:a16="http://schemas.microsoft.com/office/drawing/2014/main" id="{9DA16ECC-7368-4DC6-9F24-0EDB7CC53C94}"/>
              </a:ext>
            </a:extLst>
          </p:cNvPr>
          <p:cNvGraphicFramePr/>
          <p:nvPr/>
        </p:nvGraphicFramePr>
        <p:xfrm>
          <a:off x="6685300" y="2836073"/>
          <a:ext cx="2134475" cy="182874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Twinkl" pitchFamily="2" charset="0"/>
                          <a:ea typeface="Century Gothic"/>
                          <a:cs typeface="Century Gothic"/>
                          <a:sym typeface="Century Gothic"/>
                        </a:rPr>
                        <a:t>MAKE THE CONNECTION</a:t>
                      </a:r>
                      <a:endParaRPr sz="12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cs typeface="Arial"/>
                          <a:sym typeface="Arial"/>
                        </a:rPr>
                        <a:t>What does this image show you?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400" b="0" i="0" u="none" strike="noStrike" cap="none" dirty="0">
                        <a:solidFill>
                          <a:srgbClr val="000000"/>
                        </a:solidFill>
                        <a:effectLst/>
                        <a:latin typeface="Twinkl" pitchFamily="2" charset="0"/>
                        <a:ea typeface="Century Gothic"/>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ea typeface="Century Gothic"/>
                          <a:cs typeface="Arial"/>
                          <a:sym typeface="Arial"/>
                        </a:rPr>
                        <a:t>Describe what the image is showing to your partner.</a:t>
                      </a:r>
                      <a:endParaRPr sz="1100" u="none" strike="noStrike" cap="none"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4" name="Picture 2" descr="Map of modeled precipitation intensity change.">
            <a:extLst>
              <a:ext uri="{FF2B5EF4-FFF2-40B4-BE49-F238E27FC236}">
                <a16:creationId xmlns:a16="http://schemas.microsoft.com/office/drawing/2014/main" id="{5C4DC57D-06E4-4802-88CD-37E02135B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98" y="1337011"/>
            <a:ext cx="5960163" cy="3540439"/>
          </a:xfrm>
          <a:prstGeom prst="rect">
            <a:avLst/>
          </a:prstGeom>
          <a:noFill/>
          <a:extLst>
            <a:ext uri="{909E8E84-426E-40DD-AFC4-6F175D3DCCD1}">
              <a14:hiddenFill xmlns:a14="http://schemas.microsoft.com/office/drawing/2010/main">
                <a:solidFill>
                  <a:srgbClr val="FFFFFF"/>
                </a:solidFill>
              </a14:hiddenFill>
            </a:ext>
          </a:extLst>
        </p:spPr>
      </p:pic>
      <p:sp>
        <p:nvSpPr>
          <p:cNvPr id="106" name="Oval 33">
            <a:extLst>
              <a:ext uri="{FF2B5EF4-FFF2-40B4-BE49-F238E27FC236}">
                <a16:creationId xmlns:a16="http://schemas.microsoft.com/office/drawing/2014/main" id="{54320102-A2AC-4654-91EF-994415387CCC}"/>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107" name="Oval 32">
            <a:extLst>
              <a:ext uri="{FF2B5EF4-FFF2-40B4-BE49-F238E27FC236}">
                <a16:creationId xmlns:a16="http://schemas.microsoft.com/office/drawing/2014/main" id="{2E23E4F3-B4BB-4333-BB9A-FDDC84F5A095}"/>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108" name="Oval 31">
            <a:extLst>
              <a:ext uri="{FF2B5EF4-FFF2-40B4-BE49-F238E27FC236}">
                <a16:creationId xmlns:a16="http://schemas.microsoft.com/office/drawing/2014/main" id="{F887CDE8-2EEF-48CA-9348-08D26F079C83}"/>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109" name="Oval 30">
            <a:extLst>
              <a:ext uri="{FF2B5EF4-FFF2-40B4-BE49-F238E27FC236}">
                <a16:creationId xmlns:a16="http://schemas.microsoft.com/office/drawing/2014/main" id="{75EF8E50-F1EC-40CE-8FBF-61FA548C75B6}"/>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110" name="Oval 29">
            <a:extLst>
              <a:ext uri="{FF2B5EF4-FFF2-40B4-BE49-F238E27FC236}">
                <a16:creationId xmlns:a16="http://schemas.microsoft.com/office/drawing/2014/main" id="{DDAC420F-C820-4BFC-90FA-07F12440CD63}"/>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111" name="Oval 28">
            <a:extLst>
              <a:ext uri="{FF2B5EF4-FFF2-40B4-BE49-F238E27FC236}">
                <a16:creationId xmlns:a16="http://schemas.microsoft.com/office/drawing/2014/main" id="{BC6B3817-C002-4A09-B1AB-42303B0DCDF6}"/>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112" name="Oval 27">
            <a:extLst>
              <a:ext uri="{FF2B5EF4-FFF2-40B4-BE49-F238E27FC236}">
                <a16:creationId xmlns:a16="http://schemas.microsoft.com/office/drawing/2014/main" id="{82713F71-7D65-4A8A-813A-0099943A182A}"/>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113" name="Oval 26">
            <a:extLst>
              <a:ext uri="{FF2B5EF4-FFF2-40B4-BE49-F238E27FC236}">
                <a16:creationId xmlns:a16="http://schemas.microsoft.com/office/drawing/2014/main" id="{2A3269E3-EE52-4FE8-A44A-8813A1B39CF0}"/>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114" name="Oval 25">
            <a:extLst>
              <a:ext uri="{FF2B5EF4-FFF2-40B4-BE49-F238E27FC236}">
                <a16:creationId xmlns:a16="http://schemas.microsoft.com/office/drawing/2014/main" id="{2B3C1F8D-D5A5-4020-AC97-5E31D349C434}"/>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115" name="Oval 24">
            <a:extLst>
              <a:ext uri="{FF2B5EF4-FFF2-40B4-BE49-F238E27FC236}">
                <a16:creationId xmlns:a16="http://schemas.microsoft.com/office/drawing/2014/main" id="{BF50D02F-D7EA-4B3E-BE64-2B574FD7DB9F}"/>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116" name="Oval 23">
            <a:extLst>
              <a:ext uri="{FF2B5EF4-FFF2-40B4-BE49-F238E27FC236}">
                <a16:creationId xmlns:a16="http://schemas.microsoft.com/office/drawing/2014/main" id="{D4425A55-8762-4335-B688-29C859BAFFBF}"/>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117" name="Oval 22">
            <a:extLst>
              <a:ext uri="{FF2B5EF4-FFF2-40B4-BE49-F238E27FC236}">
                <a16:creationId xmlns:a16="http://schemas.microsoft.com/office/drawing/2014/main" id="{55B54B29-FF5B-4CBD-95C9-FAE83189E9CD}"/>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118" name="Oval 21">
            <a:extLst>
              <a:ext uri="{FF2B5EF4-FFF2-40B4-BE49-F238E27FC236}">
                <a16:creationId xmlns:a16="http://schemas.microsoft.com/office/drawing/2014/main" id="{0426727F-4187-410F-A5EF-C5F8BF04FF1C}"/>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119" name="Oval 20">
            <a:extLst>
              <a:ext uri="{FF2B5EF4-FFF2-40B4-BE49-F238E27FC236}">
                <a16:creationId xmlns:a16="http://schemas.microsoft.com/office/drawing/2014/main" id="{BCC23387-22F5-482D-AC58-34D64BDCE123}"/>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120" name="Oval 19">
            <a:extLst>
              <a:ext uri="{FF2B5EF4-FFF2-40B4-BE49-F238E27FC236}">
                <a16:creationId xmlns:a16="http://schemas.microsoft.com/office/drawing/2014/main" id="{74F95863-8DF5-4AB1-AAAE-DAAB7D3AC8EA}"/>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121" name="Oval 18">
            <a:extLst>
              <a:ext uri="{FF2B5EF4-FFF2-40B4-BE49-F238E27FC236}">
                <a16:creationId xmlns:a16="http://schemas.microsoft.com/office/drawing/2014/main" id="{1DBB6A4C-F1B1-4E45-9940-5000B4E7FEF1}"/>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122" name="Oval 17">
            <a:extLst>
              <a:ext uri="{FF2B5EF4-FFF2-40B4-BE49-F238E27FC236}">
                <a16:creationId xmlns:a16="http://schemas.microsoft.com/office/drawing/2014/main" id="{D4EE7751-D5E7-43BD-ACCC-96A4C4E364B2}"/>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123" name="Oval 16">
            <a:extLst>
              <a:ext uri="{FF2B5EF4-FFF2-40B4-BE49-F238E27FC236}">
                <a16:creationId xmlns:a16="http://schemas.microsoft.com/office/drawing/2014/main" id="{909B8A52-5F3B-4FDA-A0B5-30971BAF24FC}"/>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124" name="Oval 15">
            <a:extLst>
              <a:ext uri="{FF2B5EF4-FFF2-40B4-BE49-F238E27FC236}">
                <a16:creationId xmlns:a16="http://schemas.microsoft.com/office/drawing/2014/main" id="{F36A0BB0-DE0E-4FD3-9AC3-47196D170147}"/>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125" name="Oval 14">
            <a:extLst>
              <a:ext uri="{FF2B5EF4-FFF2-40B4-BE49-F238E27FC236}">
                <a16:creationId xmlns:a16="http://schemas.microsoft.com/office/drawing/2014/main" id="{8610758F-4FA6-445B-8D3F-F3201CB92654}"/>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126" name="Oval 13">
            <a:extLst>
              <a:ext uri="{FF2B5EF4-FFF2-40B4-BE49-F238E27FC236}">
                <a16:creationId xmlns:a16="http://schemas.microsoft.com/office/drawing/2014/main" id="{9CD3AEE3-3607-40B8-907D-0B5B95FC6177}"/>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127" name="Oval 12">
            <a:extLst>
              <a:ext uri="{FF2B5EF4-FFF2-40B4-BE49-F238E27FC236}">
                <a16:creationId xmlns:a16="http://schemas.microsoft.com/office/drawing/2014/main" id="{EACF646E-1C81-417D-9BB1-0C90570A0ECA}"/>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128" name="Oval 11">
            <a:extLst>
              <a:ext uri="{FF2B5EF4-FFF2-40B4-BE49-F238E27FC236}">
                <a16:creationId xmlns:a16="http://schemas.microsoft.com/office/drawing/2014/main" id="{A7C75C21-AEDA-4FD6-9955-C48D719E0510}"/>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129" name="Oval 10">
            <a:extLst>
              <a:ext uri="{FF2B5EF4-FFF2-40B4-BE49-F238E27FC236}">
                <a16:creationId xmlns:a16="http://schemas.microsoft.com/office/drawing/2014/main" id="{6E6E952C-945F-452A-B7BA-744595BDA50A}"/>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130" name="Oval 9">
            <a:extLst>
              <a:ext uri="{FF2B5EF4-FFF2-40B4-BE49-F238E27FC236}">
                <a16:creationId xmlns:a16="http://schemas.microsoft.com/office/drawing/2014/main" id="{50934649-AB6D-49FF-8E53-25858D1F98A9}"/>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131" name="Oval 8">
            <a:extLst>
              <a:ext uri="{FF2B5EF4-FFF2-40B4-BE49-F238E27FC236}">
                <a16:creationId xmlns:a16="http://schemas.microsoft.com/office/drawing/2014/main" id="{177E43A7-7902-444B-AD6E-368DF77FD31C}"/>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132" name="Oval 7">
            <a:extLst>
              <a:ext uri="{FF2B5EF4-FFF2-40B4-BE49-F238E27FC236}">
                <a16:creationId xmlns:a16="http://schemas.microsoft.com/office/drawing/2014/main" id="{3F7C39B3-E997-48C9-AB7B-2FE1C4839D7F}"/>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133" name="Oval 6">
            <a:extLst>
              <a:ext uri="{FF2B5EF4-FFF2-40B4-BE49-F238E27FC236}">
                <a16:creationId xmlns:a16="http://schemas.microsoft.com/office/drawing/2014/main" id="{41FC449F-75F2-4F34-9314-01ECF8B80AE9}"/>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134" name="Oval 5">
            <a:extLst>
              <a:ext uri="{FF2B5EF4-FFF2-40B4-BE49-F238E27FC236}">
                <a16:creationId xmlns:a16="http://schemas.microsoft.com/office/drawing/2014/main" id="{C1BE961F-896B-4763-8E52-F7CB72606CE4}"/>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135" name="Oval 4">
            <a:extLst>
              <a:ext uri="{FF2B5EF4-FFF2-40B4-BE49-F238E27FC236}">
                <a16:creationId xmlns:a16="http://schemas.microsoft.com/office/drawing/2014/main" id="{8B7DA435-C408-42E9-A40E-940D356DBD4A}"/>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136" name="Oval 3">
            <a:extLst>
              <a:ext uri="{FF2B5EF4-FFF2-40B4-BE49-F238E27FC236}">
                <a16:creationId xmlns:a16="http://schemas.microsoft.com/office/drawing/2014/main" id="{ADB1928C-66F3-4D18-A005-D95170070204}"/>
              </a:ext>
            </a:extLst>
          </p:cNvPr>
          <p:cNvSpPr>
            <a:spLocks noChangeArrowheads="1"/>
          </p:cNvSpPr>
          <p:nvPr/>
        </p:nvSpPr>
        <p:spPr bwMode="auto">
          <a:xfrm>
            <a:off x="7186541" y="101346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extLst>
      <p:ext uri="{BB962C8B-B14F-4D97-AF65-F5344CB8AC3E}">
        <p14:creationId xmlns:p14="http://schemas.microsoft.com/office/powerpoint/2010/main" val="23423124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136"/>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135"/>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134"/>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133"/>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132"/>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131"/>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130"/>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129"/>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128"/>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127"/>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126"/>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125"/>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124"/>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123"/>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122"/>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121"/>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120"/>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119"/>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118"/>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117"/>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116"/>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115"/>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114"/>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113"/>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112"/>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111"/>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110"/>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109"/>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108"/>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107"/>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pPr marL="0" lvl="0" indent="0"/>
            <a:r>
              <a:rPr lang="en-AU" sz="1600" dirty="0">
                <a:latin typeface="Twinkl" pitchFamily="2" charset="0"/>
              </a:rPr>
              <a:t>We will explore the parts of the water cycle</a:t>
            </a:r>
            <a:endParaRPr lang="en-AU"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533098" y="724264"/>
            <a:ext cx="5870013" cy="400110"/>
          </a:xfrm>
          <a:prstGeom prst="rect">
            <a:avLst/>
          </a:prstGeom>
          <a:noFill/>
        </p:spPr>
        <p:txBody>
          <a:bodyPr wrap="square" rtlCol="0">
            <a:spAutoFit/>
          </a:bodyPr>
          <a:lstStyle/>
          <a:p>
            <a:r>
              <a:rPr lang="en-US" sz="2000" dirty="0">
                <a:latin typeface="Twinkl" pitchFamily="2" charset="0"/>
              </a:rPr>
              <a:t>Predicted change in runoff</a:t>
            </a:r>
          </a:p>
        </p:txBody>
      </p:sp>
      <p:graphicFrame>
        <p:nvGraphicFramePr>
          <p:cNvPr id="10" name="Google Shape;95;p14">
            <a:extLst>
              <a:ext uri="{FF2B5EF4-FFF2-40B4-BE49-F238E27FC236}">
                <a16:creationId xmlns:a16="http://schemas.microsoft.com/office/drawing/2014/main" id="{9DA16ECC-7368-4DC6-9F24-0EDB7CC53C94}"/>
              </a:ext>
            </a:extLst>
          </p:cNvPr>
          <p:cNvGraphicFramePr/>
          <p:nvPr/>
        </p:nvGraphicFramePr>
        <p:xfrm>
          <a:off x="6685300" y="2836073"/>
          <a:ext cx="2134475" cy="182874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Twinkl" pitchFamily="2" charset="0"/>
                          <a:ea typeface="Century Gothic"/>
                          <a:cs typeface="Century Gothic"/>
                          <a:sym typeface="Century Gothic"/>
                        </a:rPr>
                        <a:t>MAKE THE CONNECTION</a:t>
                      </a:r>
                      <a:endParaRPr sz="12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cs typeface="Arial"/>
                          <a:sym typeface="Arial"/>
                        </a:rPr>
                        <a:t>What does this image show you?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400" b="0" i="0" u="none" strike="noStrike" cap="none" dirty="0">
                        <a:solidFill>
                          <a:srgbClr val="000000"/>
                        </a:solidFill>
                        <a:effectLst/>
                        <a:latin typeface="Twinkl" pitchFamily="2" charset="0"/>
                        <a:ea typeface="Century Gothic"/>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ea typeface="Century Gothic"/>
                          <a:cs typeface="Arial"/>
                          <a:sym typeface="Arial"/>
                        </a:rPr>
                        <a:t>Describe what the image is showing to your partner.</a:t>
                      </a:r>
                      <a:endParaRPr sz="1100" u="none" strike="noStrike" cap="none"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2" name="Picture 2" descr="Map of predicted changes in runoff for 2084.">
            <a:extLst>
              <a:ext uri="{FF2B5EF4-FFF2-40B4-BE49-F238E27FC236}">
                <a16:creationId xmlns:a16="http://schemas.microsoft.com/office/drawing/2014/main" id="{571F8BD8-7C85-4300-B979-53C437FC3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98" y="1234588"/>
            <a:ext cx="6088784" cy="3642862"/>
          </a:xfrm>
          <a:prstGeom prst="rect">
            <a:avLst/>
          </a:prstGeom>
          <a:noFill/>
          <a:extLst>
            <a:ext uri="{909E8E84-426E-40DD-AFC4-6F175D3DCCD1}">
              <a14:hiddenFill xmlns:a14="http://schemas.microsoft.com/office/drawing/2010/main">
                <a:solidFill>
                  <a:srgbClr val="FFFFFF"/>
                </a:solidFill>
              </a14:hiddenFill>
            </a:ext>
          </a:extLst>
        </p:spPr>
      </p:pic>
      <p:sp>
        <p:nvSpPr>
          <p:cNvPr id="73" name="Oval 33">
            <a:extLst>
              <a:ext uri="{FF2B5EF4-FFF2-40B4-BE49-F238E27FC236}">
                <a16:creationId xmlns:a16="http://schemas.microsoft.com/office/drawing/2014/main" id="{1678998D-B1C7-4C6B-8882-D1647C5122E3}"/>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75" name="Oval 32">
            <a:extLst>
              <a:ext uri="{FF2B5EF4-FFF2-40B4-BE49-F238E27FC236}">
                <a16:creationId xmlns:a16="http://schemas.microsoft.com/office/drawing/2014/main" id="{6E34EA74-F84F-4591-9C94-D3936AD4230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76" name="Oval 31">
            <a:extLst>
              <a:ext uri="{FF2B5EF4-FFF2-40B4-BE49-F238E27FC236}">
                <a16:creationId xmlns:a16="http://schemas.microsoft.com/office/drawing/2014/main" id="{1975656F-6A6D-4BE4-A3AE-6DC5C32B6925}"/>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77" name="Oval 30">
            <a:extLst>
              <a:ext uri="{FF2B5EF4-FFF2-40B4-BE49-F238E27FC236}">
                <a16:creationId xmlns:a16="http://schemas.microsoft.com/office/drawing/2014/main" id="{8CE7089C-8E54-4329-856D-910B875E3413}"/>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78" name="Oval 29">
            <a:extLst>
              <a:ext uri="{FF2B5EF4-FFF2-40B4-BE49-F238E27FC236}">
                <a16:creationId xmlns:a16="http://schemas.microsoft.com/office/drawing/2014/main" id="{9BEF4494-C288-4E5C-B722-B0EFEE8C2E1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79" name="Oval 28">
            <a:extLst>
              <a:ext uri="{FF2B5EF4-FFF2-40B4-BE49-F238E27FC236}">
                <a16:creationId xmlns:a16="http://schemas.microsoft.com/office/drawing/2014/main" id="{BDD7F4B6-7FCE-45F7-AB53-2013D14C3338}"/>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80" name="Oval 27">
            <a:extLst>
              <a:ext uri="{FF2B5EF4-FFF2-40B4-BE49-F238E27FC236}">
                <a16:creationId xmlns:a16="http://schemas.microsoft.com/office/drawing/2014/main" id="{8389AC31-EF74-4F05-BC72-78BFD485E137}"/>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81" name="Oval 26">
            <a:extLst>
              <a:ext uri="{FF2B5EF4-FFF2-40B4-BE49-F238E27FC236}">
                <a16:creationId xmlns:a16="http://schemas.microsoft.com/office/drawing/2014/main" id="{F917A359-0F77-486E-BBA1-5EB3202A2952}"/>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82" name="Oval 25">
            <a:extLst>
              <a:ext uri="{FF2B5EF4-FFF2-40B4-BE49-F238E27FC236}">
                <a16:creationId xmlns:a16="http://schemas.microsoft.com/office/drawing/2014/main" id="{57268A06-C499-4FA2-8C93-74FC7BC3FD5D}"/>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83" name="Oval 24">
            <a:extLst>
              <a:ext uri="{FF2B5EF4-FFF2-40B4-BE49-F238E27FC236}">
                <a16:creationId xmlns:a16="http://schemas.microsoft.com/office/drawing/2014/main" id="{E3606708-3772-465E-A072-0C2D80417FD6}"/>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84" name="Oval 23">
            <a:extLst>
              <a:ext uri="{FF2B5EF4-FFF2-40B4-BE49-F238E27FC236}">
                <a16:creationId xmlns:a16="http://schemas.microsoft.com/office/drawing/2014/main" id="{9325D64C-0FED-47DD-A0AE-B445E007CBD4}"/>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85" name="Oval 22">
            <a:extLst>
              <a:ext uri="{FF2B5EF4-FFF2-40B4-BE49-F238E27FC236}">
                <a16:creationId xmlns:a16="http://schemas.microsoft.com/office/drawing/2014/main" id="{0F15201A-A76C-4F2D-B858-817FF0A12F5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86" name="Oval 21">
            <a:extLst>
              <a:ext uri="{FF2B5EF4-FFF2-40B4-BE49-F238E27FC236}">
                <a16:creationId xmlns:a16="http://schemas.microsoft.com/office/drawing/2014/main" id="{F9DC2D9C-4FC5-443C-A8D7-05F35630D620}"/>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87" name="Oval 20">
            <a:extLst>
              <a:ext uri="{FF2B5EF4-FFF2-40B4-BE49-F238E27FC236}">
                <a16:creationId xmlns:a16="http://schemas.microsoft.com/office/drawing/2014/main" id="{4BA30B0B-97A4-4278-B41D-302D4D1D1592}"/>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88" name="Oval 19">
            <a:extLst>
              <a:ext uri="{FF2B5EF4-FFF2-40B4-BE49-F238E27FC236}">
                <a16:creationId xmlns:a16="http://schemas.microsoft.com/office/drawing/2014/main" id="{25A6B7D5-3D3B-4F09-AD61-7CC09EACC86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89" name="Oval 18">
            <a:extLst>
              <a:ext uri="{FF2B5EF4-FFF2-40B4-BE49-F238E27FC236}">
                <a16:creationId xmlns:a16="http://schemas.microsoft.com/office/drawing/2014/main" id="{3A5F2A2A-19CB-43D2-8B5A-7884D18E556C}"/>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90" name="Oval 17">
            <a:extLst>
              <a:ext uri="{FF2B5EF4-FFF2-40B4-BE49-F238E27FC236}">
                <a16:creationId xmlns:a16="http://schemas.microsoft.com/office/drawing/2014/main" id="{E2E92ED1-109E-4C3E-A411-AC3BB3A4129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91" name="Oval 16">
            <a:extLst>
              <a:ext uri="{FF2B5EF4-FFF2-40B4-BE49-F238E27FC236}">
                <a16:creationId xmlns:a16="http://schemas.microsoft.com/office/drawing/2014/main" id="{46A45882-9746-4915-8836-6502918DC824}"/>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92" name="Oval 15">
            <a:extLst>
              <a:ext uri="{FF2B5EF4-FFF2-40B4-BE49-F238E27FC236}">
                <a16:creationId xmlns:a16="http://schemas.microsoft.com/office/drawing/2014/main" id="{772D3157-08AC-4D3A-BFDA-5FB1B8564A4D}"/>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93" name="Oval 14">
            <a:extLst>
              <a:ext uri="{FF2B5EF4-FFF2-40B4-BE49-F238E27FC236}">
                <a16:creationId xmlns:a16="http://schemas.microsoft.com/office/drawing/2014/main" id="{2C49EF9F-C22F-4453-A175-9FCD5477D82B}"/>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94" name="Oval 13">
            <a:extLst>
              <a:ext uri="{FF2B5EF4-FFF2-40B4-BE49-F238E27FC236}">
                <a16:creationId xmlns:a16="http://schemas.microsoft.com/office/drawing/2014/main" id="{01FB7BF0-CE42-4D16-9E24-D973EAAB53D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95" name="Oval 12">
            <a:extLst>
              <a:ext uri="{FF2B5EF4-FFF2-40B4-BE49-F238E27FC236}">
                <a16:creationId xmlns:a16="http://schemas.microsoft.com/office/drawing/2014/main" id="{76CEE4E7-549C-494A-AA6E-13D8B30E1161}"/>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96" name="Oval 11">
            <a:extLst>
              <a:ext uri="{FF2B5EF4-FFF2-40B4-BE49-F238E27FC236}">
                <a16:creationId xmlns:a16="http://schemas.microsoft.com/office/drawing/2014/main" id="{CDCF562F-247B-4A24-90B0-FCD646889A8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97" name="Oval 10">
            <a:extLst>
              <a:ext uri="{FF2B5EF4-FFF2-40B4-BE49-F238E27FC236}">
                <a16:creationId xmlns:a16="http://schemas.microsoft.com/office/drawing/2014/main" id="{CAB97DAA-726F-48EC-A4A7-7F760E10EB20}"/>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98" name="Oval 9">
            <a:extLst>
              <a:ext uri="{FF2B5EF4-FFF2-40B4-BE49-F238E27FC236}">
                <a16:creationId xmlns:a16="http://schemas.microsoft.com/office/drawing/2014/main" id="{CBDB57C3-5642-46EF-8A16-23F96022BB85}"/>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99" name="Oval 8">
            <a:extLst>
              <a:ext uri="{FF2B5EF4-FFF2-40B4-BE49-F238E27FC236}">
                <a16:creationId xmlns:a16="http://schemas.microsoft.com/office/drawing/2014/main" id="{3C15761D-EB05-46AE-9E30-F505EBCF222A}"/>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100" name="Oval 7">
            <a:extLst>
              <a:ext uri="{FF2B5EF4-FFF2-40B4-BE49-F238E27FC236}">
                <a16:creationId xmlns:a16="http://schemas.microsoft.com/office/drawing/2014/main" id="{D4C19FAA-573A-405E-8A95-5FC54D887F86}"/>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101" name="Oval 6">
            <a:extLst>
              <a:ext uri="{FF2B5EF4-FFF2-40B4-BE49-F238E27FC236}">
                <a16:creationId xmlns:a16="http://schemas.microsoft.com/office/drawing/2014/main" id="{3DFA1BF8-6673-4CFF-8D33-3EA7F04CEA99}"/>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102" name="Oval 5">
            <a:extLst>
              <a:ext uri="{FF2B5EF4-FFF2-40B4-BE49-F238E27FC236}">
                <a16:creationId xmlns:a16="http://schemas.microsoft.com/office/drawing/2014/main" id="{636F5725-95A1-4D6A-B94B-471827185CD1}"/>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103" name="Oval 4">
            <a:extLst>
              <a:ext uri="{FF2B5EF4-FFF2-40B4-BE49-F238E27FC236}">
                <a16:creationId xmlns:a16="http://schemas.microsoft.com/office/drawing/2014/main" id="{C61C7387-84FF-47BC-A249-063A98792A92}"/>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104" name="Oval 3">
            <a:extLst>
              <a:ext uri="{FF2B5EF4-FFF2-40B4-BE49-F238E27FC236}">
                <a16:creationId xmlns:a16="http://schemas.microsoft.com/office/drawing/2014/main" id="{BAFE6C3A-2F0B-4B99-8AD6-37AD95DE3C58}"/>
              </a:ext>
            </a:extLst>
          </p:cNvPr>
          <p:cNvSpPr>
            <a:spLocks noChangeArrowheads="1"/>
          </p:cNvSpPr>
          <p:nvPr/>
        </p:nvSpPr>
        <p:spPr bwMode="auto">
          <a:xfrm>
            <a:off x="7144978" y="1072352"/>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extLst>
      <p:ext uri="{BB962C8B-B14F-4D97-AF65-F5344CB8AC3E}">
        <p14:creationId xmlns:p14="http://schemas.microsoft.com/office/powerpoint/2010/main" val="33868610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104"/>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103"/>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102"/>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101"/>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100"/>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99"/>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98"/>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97"/>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96"/>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95"/>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94"/>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93"/>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92"/>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91"/>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90"/>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89"/>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88"/>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87"/>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86"/>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85"/>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84"/>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83"/>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82"/>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81"/>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80"/>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79"/>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78"/>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77"/>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76"/>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pPr marL="0" lvl="0" indent="0"/>
            <a:r>
              <a:rPr lang="en-AU" sz="1600" dirty="0">
                <a:latin typeface="Twinkl" pitchFamily="2" charset="0"/>
              </a:rPr>
              <a:t>We will explore the parts of the water cycle</a:t>
            </a:r>
            <a:endParaRPr lang="en-AU"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533098" y="724264"/>
            <a:ext cx="5870013" cy="400110"/>
          </a:xfrm>
          <a:prstGeom prst="rect">
            <a:avLst/>
          </a:prstGeom>
          <a:noFill/>
        </p:spPr>
        <p:txBody>
          <a:bodyPr wrap="square" rtlCol="0">
            <a:spAutoFit/>
          </a:bodyPr>
          <a:lstStyle/>
          <a:p>
            <a:r>
              <a:rPr lang="en-US" sz="2000" dirty="0">
                <a:latin typeface="Twinkl" pitchFamily="2" charset="0"/>
              </a:rPr>
              <a:t>Predicted drought severity</a:t>
            </a:r>
          </a:p>
        </p:txBody>
      </p:sp>
      <p:graphicFrame>
        <p:nvGraphicFramePr>
          <p:cNvPr id="10" name="Google Shape;95;p14">
            <a:extLst>
              <a:ext uri="{FF2B5EF4-FFF2-40B4-BE49-F238E27FC236}">
                <a16:creationId xmlns:a16="http://schemas.microsoft.com/office/drawing/2014/main" id="{9DA16ECC-7368-4DC6-9F24-0EDB7CC53C94}"/>
              </a:ext>
            </a:extLst>
          </p:cNvPr>
          <p:cNvGraphicFramePr/>
          <p:nvPr/>
        </p:nvGraphicFramePr>
        <p:xfrm>
          <a:off x="6685300" y="2836073"/>
          <a:ext cx="2134475" cy="182874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Twinkl" pitchFamily="2" charset="0"/>
                          <a:ea typeface="Century Gothic"/>
                          <a:cs typeface="Century Gothic"/>
                          <a:sym typeface="Century Gothic"/>
                        </a:rPr>
                        <a:t>MAKE THE CONNECTION</a:t>
                      </a:r>
                      <a:endParaRPr sz="12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cs typeface="Arial"/>
                          <a:sym typeface="Arial"/>
                        </a:rPr>
                        <a:t>What does this image show you?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400" b="0" i="0" u="none" strike="noStrike" cap="none" dirty="0">
                        <a:solidFill>
                          <a:srgbClr val="000000"/>
                        </a:solidFill>
                        <a:effectLst/>
                        <a:latin typeface="Twinkl" pitchFamily="2" charset="0"/>
                        <a:ea typeface="Century Gothic"/>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ea typeface="Century Gothic"/>
                          <a:cs typeface="Arial"/>
                          <a:sym typeface="Arial"/>
                        </a:rPr>
                        <a:t>Describe what the image is showing to your partner.</a:t>
                      </a:r>
                      <a:endParaRPr sz="1100" u="none" strike="noStrike" cap="none"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3" name="Picture 2" descr="Map of the trend of the Palmer Drought Index from 1900 through 2002.">
            <a:extLst>
              <a:ext uri="{FF2B5EF4-FFF2-40B4-BE49-F238E27FC236}">
                <a16:creationId xmlns:a16="http://schemas.microsoft.com/office/drawing/2014/main" id="{E8DE5F8A-DD70-4DD8-A5EE-0AFFAE4DA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98" y="1234588"/>
            <a:ext cx="6088784" cy="3642862"/>
          </a:xfrm>
          <a:prstGeom prst="rect">
            <a:avLst/>
          </a:prstGeom>
          <a:noFill/>
          <a:extLst>
            <a:ext uri="{909E8E84-426E-40DD-AFC4-6F175D3DCCD1}">
              <a14:hiddenFill xmlns:a14="http://schemas.microsoft.com/office/drawing/2010/main">
                <a:solidFill>
                  <a:srgbClr val="FFFFFF"/>
                </a:solidFill>
              </a14:hiddenFill>
            </a:ext>
          </a:extLst>
        </p:spPr>
      </p:pic>
      <p:sp>
        <p:nvSpPr>
          <p:cNvPr id="74" name="Oval 33">
            <a:extLst>
              <a:ext uri="{FF2B5EF4-FFF2-40B4-BE49-F238E27FC236}">
                <a16:creationId xmlns:a16="http://schemas.microsoft.com/office/drawing/2014/main" id="{860F761E-5C6C-427F-92C9-8DAF31C48406}"/>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75" name="Oval 32">
            <a:extLst>
              <a:ext uri="{FF2B5EF4-FFF2-40B4-BE49-F238E27FC236}">
                <a16:creationId xmlns:a16="http://schemas.microsoft.com/office/drawing/2014/main" id="{20B2CFB8-C350-420B-A3CD-19782FA0579A}"/>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76" name="Oval 31">
            <a:extLst>
              <a:ext uri="{FF2B5EF4-FFF2-40B4-BE49-F238E27FC236}">
                <a16:creationId xmlns:a16="http://schemas.microsoft.com/office/drawing/2014/main" id="{4ADB7F6A-0805-43F2-8186-D6F5B3134746}"/>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77" name="Oval 30">
            <a:extLst>
              <a:ext uri="{FF2B5EF4-FFF2-40B4-BE49-F238E27FC236}">
                <a16:creationId xmlns:a16="http://schemas.microsoft.com/office/drawing/2014/main" id="{11AAEDC5-D93C-4F96-A0C9-57D629C9321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78" name="Oval 29">
            <a:extLst>
              <a:ext uri="{FF2B5EF4-FFF2-40B4-BE49-F238E27FC236}">
                <a16:creationId xmlns:a16="http://schemas.microsoft.com/office/drawing/2014/main" id="{9F76750A-BD3C-47AC-A1EA-DB1478A8504E}"/>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79" name="Oval 28">
            <a:extLst>
              <a:ext uri="{FF2B5EF4-FFF2-40B4-BE49-F238E27FC236}">
                <a16:creationId xmlns:a16="http://schemas.microsoft.com/office/drawing/2014/main" id="{79B453D0-151B-445B-AD6A-02C0E60B45E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80" name="Oval 27">
            <a:extLst>
              <a:ext uri="{FF2B5EF4-FFF2-40B4-BE49-F238E27FC236}">
                <a16:creationId xmlns:a16="http://schemas.microsoft.com/office/drawing/2014/main" id="{C2DA877A-0C51-4A3F-B10F-E2D3F612C901}"/>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81" name="Oval 26">
            <a:extLst>
              <a:ext uri="{FF2B5EF4-FFF2-40B4-BE49-F238E27FC236}">
                <a16:creationId xmlns:a16="http://schemas.microsoft.com/office/drawing/2014/main" id="{6400B0BD-57E6-48E5-A733-92FBAAEF123D}"/>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82" name="Oval 25">
            <a:extLst>
              <a:ext uri="{FF2B5EF4-FFF2-40B4-BE49-F238E27FC236}">
                <a16:creationId xmlns:a16="http://schemas.microsoft.com/office/drawing/2014/main" id="{83756B83-7E0B-4924-8F4C-410333E7B458}"/>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83" name="Oval 24">
            <a:extLst>
              <a:ext uri="{FF2B5EF4-FFF2-40B4-BE49-F238E27FC236}">
                <a16:creationId xmlns:a16="http://schemas.microsoft.com/office/drawing/2014/main" id="{DDC8D2E6-E0BC-474E-B263-0F14ED950CC2}"/>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84" name="Oval 23">
            <a:extLst>
              <a:ext uri="{FF2B5EF4-FFF2-40B4-BE49-F238E27FC236}">
                <a16:creationId xmlns:a16="http://schemas.microsoft.com/office/drawing/2014/main" id="{A1D0D075-7B78-4B69-B5CA-E881C9B2C725}"/>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85" name="Oval 22">
            <a:extLst>
              <a:ext uri="{FF2B5EF4-FFF2-40B4-BE49-F238E27FC236}">
                <a16:creationId xmlns:a16="http://schemas.microsoft.com/office/drawing/2014/main" id="{CF910176-F8A1-4204-857E-4B9BAEEF351B}"/>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86" name="Oval 21">
            <a:extLst>
              <a:ext uri="{FF2B5EF4-FFF2-40B4-BE49-F238E27FC236}">
                <a16:creationId xmlns:a16="http://schemas.microsoft.com/office/drawing/2014/main" id="{53BE2263-90AC-4405-82D1-A22AEDF6123E}"/>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87" name="Oval 20">
            <a:extLst>
              <a:ext uri="{FF2B5EF4-FFF2-40B4-BE49-F238E27FC236}">
                <a16:creationId xmlns:a16="http://schemas.microsoft.com/office/drawing/2014/main" id="{A1C56573-2A96-4119-9E81-4D091F7B0086}"/>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88" name="Oval 19">
            <a:extLst>
              <a:ext uri="{FF2B5EF4-FFF2-40B4-BE49-F238E27FC236}">
                <a16:creationId xmlns:a16="http://schemas.microsoft.com/office/drawing/2014/main" id="{80ECB57B-8E0E-49EE-81A0-D5868D7CC031}"/>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89" name="Oval 18">
            <a:extLst>
              <a:ext uri="{FF2B5EF4-FFF2-40B4-BE49-F238E27FC236}">
                <a16:creationId xmlns:a16="http://schemas.microsoft.com/office/drawing/2014/main" id="{AE697933-6B51-449B-ADFB-AE19F66DBFB3}"/>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90" name="Oval 17">
            <a:extLst>
              <a:ext uri="{FF2B5EF4-FFF2-40B4-BE49-F238E27FC236}">
                <a16:creationId xmlns:a16="http://schemas.microsoft.com/office/drawing/2014/main" id="{AB606727-7130-48B1-A979-0CFFD3ADC5D9}"/>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91" name="Oval 16">
            <a:extLst>
              <a:ext uri="{FF2B5EF4-FFF2-40B4-BE49-F238E27FC236}">
                <a16:creationId xmlns:a16="http://schemas.microsoft.com/office/drawing/2014/main" id="{E064F8C7-26F9-43CC-9D40-35E291E2ABA1}"/>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92" name="Oval 15">
            <a:extLst>
              <a:ext uri="{FF2B5EF4-FFF2-40B4-BE49-F238E27FC236}">
                <a16:creationId xmlns:a16="http://schemas.microsoft.com/office/drawing/2014/main" id="{41EDA710-2BFE-4B8A-B413-2FF6BE7C5259}"/>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93" name="Oval 14">
            <a:extLst>
              <a:ext uri="{FF2B5EF4-FFF2-40B4-BE49-F238E27FC236}">
                <a16:creationId xmlns:a16="http://schemas.microsoft.com/office/drawing/2014/main" id="{B6B32599-8052-4017-9E09-ACABA215B2A6}"/>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94" name="Oval 13">
            <a:extLst>
              <a:ext uri="{FF2B5EF4-FFF2-40B4-BE49-F238E27FC236}">
                <a16:creationId xmlns:a16="http://schemas.microsoft.com/office/drawing/2014/main" id="{F14B0B3A-ACA0-4BB8-AAC4-FBC3F4C1E0BA}"/>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95" name="Oval 12">
            <a:extLst>
              <a:ext uri="{FF2B5EF4-FFF2-40B4-BE49-F238E27FC236}">
                <a16:creationId xmlns:a16="http://schemas.microsoft.com/office/drawing/2014/main" id="{120F3036-EAA8-4DB2-9F93-038CBD67C059}"/>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96" name="Oval 11">
            <a:extLst>
              <a:ext uri="{FF2B5EF4-FFF2-40B4-BE49-F238E27FC236}">
                <a16:creationId xmlns:a16="http://schemas.microsoft.com/office/drawing/2014/main" id="{05B6160B-35DA-44A2-93D0-7CC8F6098A62}"/>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97" name="Oval 10">
            <a:extLst>
              <a:ext uri="{FF2B5EF4-FFF2-40B4-BE49-F238E27FC236}">
                <a16:creationId xmlns:a16="http://schemas.microsoft.com/office/drawing/2014/main" id="{842BFE27-FA83-4B6B-BB12-EBF6B843343C}"/>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98" name="Oval 9">
            <a:extLst>
              <a:ext uri="{FF2B5EF4-FFF2-40B4-BE49-F238E27FC236}">
                <a16:creationId xmlns:a16="http://schemas.microsoft.com/office/drawing/2014/main" id="{0B635C36-DF7E-49E9-9395-DD1991190165}"/>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99" name="Oval 8">
            <a:extLst>
              <a:ext uri="{FF2B5EF4-FFF2-40B4-BE49-F238E27FC236}">
                <a16:creationId xmlns:a16="http://schemas.microsoft.com/office/drawing/2014/main" id="{9255DFAD-3A0F-4768-8150-649DDD2FFD55}"/>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100" name="Oval 7">
            <a:extLst>
              <a:ext uri="{FF2B5EF4-FFF2-40B4-BE49-F238E27FC236}">
                <a16:creationId xmlns:a16="http://schemas.microsoft.com/office/drawing/2014/main" id="{D8E23631-785D-4A2F-8BE0-4C8C8611181B}"/>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101" name="Oval 6">
            <a:extLst>
              <a:ext uri="{FF2B5EF4-FFF2-40B4-BE49-F238E27FC236}">
                <a16:creationId xmlns:a16="http://schemas.microsoft.com/office/drawing/2014/main" id="{76529F37-B82B-4195-956B-837B7283B5C0}"/>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102" name="Oval 5">
            <a:extLst>
              <a:ext uri="{FF2B5EF4-FFF2-40B4-BE49-F238E27FC236}">
                <a16:creationId xmlns:a16="http://schemas.microsoft.com/office/drawing/2014/main" id="{A84E61EE-07A0-4810-B12F-974E64CF6A90}"/>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103" name="Oval 4">
            <a:extLst>
              <a:ext uri="{FF2B5EF4-FFF2-40B4-BE49-F238E27FC236}">
                <a16:creationId xmlns:a16="http://schemas.microsoft.com/office/drawing/2014/main" id="{C6987731-64A2-4087-906A-F247155C69D7}"/>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104" name="Oval 3">
            <a:extLst>
              <a:ext uri="{FF2B5EF4-FFF2-40B4-BE49-F238E27FC236}">
                <a16:creationId xmlns:a16="http://schemas.microsoft.com/office/drawing/2014/main" id="{00B1802B-E77A-47F5-897B-D57465A4E4A7}"/>
              </a:ext>
            </a:extLst>
          </p:cNvPr>
          <p:cNvSpPr>
            <a:spLocks noChangeArrowheads="1"/>
          </p:cNvSpPr>
          <p:nvPr/>
        </p:nvSpPr>
        <p:spPr bwMode="auto">
          <a:xfrm>
            <a:off x="7228105" y="958044"/>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extLst>
      <p:ext uri="{BB962C8B-B14F-4D97-AF65-F5344CB8AC3E}">
        <p14:creationId xmlns:p14="http://schemas.microsoft.com/office/powerpoint/2010/main" val="34053740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104"/>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103"/>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102"/>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101"/>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100"/>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99"/>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98"/>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97"/>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96"/>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95"/>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94"/>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93"/>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92"/>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91"/>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90"/>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89"/>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88"/>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87"/>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86"/>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85"/>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84"/>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83"/>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82"/>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81"/>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80"/>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79"/>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78"/>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77"/>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76"/>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3" name="Subtitle 2">
            <a:extLst>
              <a:ext uri="{FF2B5EF4-FFF2-40B4-BE49-F238E27FC236}">
                <a16:creationId xmlns:a16="http://schemas.microsoft.com/office/drawing/2014/main" id="{2E9EED21-1757-A245-9067-53A56D6417E5}"/>
              </a:ext>
            </a:extLst>
          </p:cNvPr>
          <p:cNvSpPr>
            <a:spLocks noGrp="1"/>
          </p:cNvSpPr>
          <p:nvPr>
            <p:ph type="subTitle" idx="1"/>
          </p:nvPr>
        </p:nvSpPr>
        <p:spPr/>
        <p:txBody>
          <a:bodyPr/>
          <a:lstStyle/>
          <a:p>
            <a:pPr marL="0" lvl="0" indent="0"/>
            <a:r>
              <a:rPr lang="en-AU" sz="1600" dirty="0">
                <a:latin typeface="Twinkl" pitchFamily="2" charset="0"/>
              </a:rPr>
              <a:t>We will explore the parts of the water cycle</a:t>
            </a:r>
            <a:endParaRPr lang="en-AU" sz="1600" dirty="0"/>
          </a:p>
        </p:txBody>
      </p:sp>
      <p:sp>
        <p:nvSpPr>
          <p:cNvPr id="8" name="TextBox 7">
            <a:extLst>
              <a:ext uri="{FF2B5EF4-FFF2-40B4-BE49-F238E27FC236}">
                <a16:creationId xmlns:a16="http://schemas.microsoft.com/office/drawing/2014/main" id="{40BA423C-4BE2-4BDB-8308-B3BF9366E634}"/>
              </a:ext>
            </a:extLst>
          </p:cNvPr>
          <p:cNvSpPr txBox="1"/>
          <p:nvPr/>
        </p:nvSpPr>
        <p:spPr>
          <a:xfrm>
            <a:off x="533098" y="724264"/>
            <a:ext cx="5870013" cy="400110"/>
          </a:xfrm>
          <a:prstGeom prst="rect">
            <a:avLst/>
          </a:prstGeom>
          <a:noFill/>
        </p:spPr>
        <p:txBody>
          <a:bodyPr wrap="square" rtlCol="0">
            <a:spAutoFit/>
          </a:bodyPr>
          <a:lstStyle/>
          <a:p>
            <a:r>
              <a:rPr lang="en-US" sz="2000" dirty="0">
                <a:latin typeface="Twinkl" pitchFamily="2" charset="0"/>
              </a:rPr>
              <a:t>Changes in Sea Ice Thickness</a:t>
            </a:r>
          </a:p>
        </p:txBody>
      </p:sp>
      <p:graphicFrame>
        <p:nvGraphicFramePr>
          <p:cNvPr id="10" name="Google Shape;95;p14">
            <a:extLst>
              <a:ext uri="{FF2B5EF4-FFF2-40B4-BE49-F238E27FC236}">
                <a16:creationId xmlns:a16="http://schemas.microsoft.com/office/drawing/2014/main" id="{9DA16ECC-7368-4DC6-9F24-0EDB7CC53C94}"/>
              </a:ext>
            </a:extLst>
          </p:cNvPr>
          <p:cNvGraphicFramePr/>
          <p:nvPr/>
        </p:nvGraphicFramePr>
        <p:xfrm>
          <a:off x="626418" y="1234588"/>
          <a:ext cx="2134475" cy="1828740"/>
        </p:xfrm>
        <a:graphic>
          <a:graphicData uri="http://schemas.openxmlformats.org/drawingml/2006/table">
            <a:tbl>
              <a:tblPr>
                <a:noFill/>
              </a:tblPr>
              <a:tblGrid>
                <a:gridCol w="21344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GB" sz="1200" b="1" u="none" strike="noStrike" cap="none" dirty="0">
                          <a:solidFill>
                            <a:srgbClr val="FFFFFF"/>
                          </a:solidFill>
                          <a:latin typeface="Twinkl" pitchFamily="2" charset="0"/>
                          <a:ea typeface="Century Gothic"/>
                          <a:cs typeface="Century Gothic"/>
                          <a:sym typeface="Century Gothic"/>
                        </a:rPr>
                        <a:t>MAKE THE CONNECTION</a:t>
                      </a:r>
                      <a:endParaRPr sz="1200" b="1" u="none" strike="noStrike" cap="none" dirty="0">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5655">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cs typeface="Arial"/>
                          <a:sym typeface="Arial"/>
                        </a:rPr>
                        <a:t>What does this image show you?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AU" sz="1400" b="0" i="0" u="none" strike="noStrike" cap="none" dirty="0">
                        <a:solidFill>
                          <a:srgbClr val="000000"/>
                        </a:solidFill>
                        <a:effectLst/>
                        <a:latin typeface="Twinkl" pitchFamily="2" charset="0"/>
                        <a:ea typeface="Century Gothic"/>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400" b="0" i="0" u="none" strike="noStrike" cap="none" dirty="0">
                          <a:solidFill>
                            <a:srgbClr val="000000"/>
                          </a:solidFill>
                          <a:effectLst/>
                          <a:latin typeface="Twinkl" pitchFamily="2" charset="0"/>
                          <a:ea typeface="Century Gothic"/>
                          <a:cs typeface="Arial"/>
                          <a:sym typeface="Arial"/>
                        </a:rPr>
                        <a:t>Describe what the image is showing to your partner.</a:t>
                      </a:r>
                      <a:endParaRPr sz="1100" u="none" strike="noStrike" cap="none"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2" name="Picture 2" descr="Maps of Arcitc sea ice thickness in 2003 and 2008.">
            <a:extLst>
              <a:ext uri="{FF2B5EF4-FFF2-40B4-BE49-F238E27FC236}">
                <a16:creationId xmlns:a16="http://schemas.microsoft.com/office/drawing/2014/main" id="{6EAD24E5-B9DB-414C-B014-652467F69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09" y="-6961"/>
            <a:ext cx="4163291" cy="5150462"/>
          </a:xfrm>
          <a:prstGeom prst="rect">
            <a:avLst/>
          </a:prstGeom>
          <a:noFill/>
          <a:extLst>
            <a:ext uri="{909E8E84-426E-40DD-AFC4-6F175D3DCCD1}">
              <a14:hiddenFill xmlns:a14="http://schemas.microsoft.com/office/drawing/2010/main">
                <a:solidFill>
                  <a:srgbClr val="FFFFFF"/>
                </a:solidFill>
              </a14:hiddenFill>
            </a:ext>
          </a:extLst>
        </p:spPr>
      </p:pic>
      <p:sp>
        <p:nvSpPr>
          <p:cNvPr id="73" name="Oval 33">
            <a:extLst>
              <a:ext uri="{FF2B5EF4-FFF2-40B4-BE49-F238E27FC236}">
                <a16:creationId xmlns:a16="http://schemas.microsoft.com/office/drawing/2014/main" id="{ED857966-675D-46BD-825B-8B8DB0977DC5}"/>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75" name="Oval 32">
            <a:extLst>
              <a:ext uri="{FF2B5EF4-FFF2-40B4-BE49-F238E27FC236}">
                <a16:creationId xmlns:a16="http://schemas.microsoft.com/office/drawing/2014/main" id="{0A6247DE-3F97-462B-907C-795C37D9EDFF}"/>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76" name="Oval 31">
            <a:extLst>
              <a:ext uri="{FF2B5EF4-FFF2-40B4-BE49-F238E27FC236}">
                <a16:creationId xmlns:a16="http://schemas.microsoft.com/office/drawing/2014/main" id="{6B95872F-51BF-4DCF-B3A1-5CD3AFCD9529}"/>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77" name="Oval 30">
            <a:extLst>
              <a:ext uri="{FF2B5EF4-FFF2-40B4-BE49-F238E27FC236}">
                <a16:creationId xmlns:a16="http://schemas.microsoft.com/office/drawing/2014/main" id="{04FBAF79-02A4-4914-BE4E-2D90A065244B}"/>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78" name="Oval 29">
            <a:extLst>
              <a:ext uri="{FF2B5EF4-FFF2-40B4-BE49-F238E27FC236}">
                <a16:creationId xmlns:a16="http://schemas.microsoft.com/office/drawing/2014/main" id="{B782F725-3F8A-4E30-97F8-41F90D5B8A68}"/>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79" name="Oval 28">
            <a:extLst>
              <a:ext uri="{FF2B5EF4-FFF2-40B4-BE49-F238E27FC236}">
                <a16:creationId xmlns:a16="http://schemas.microsoft.com/office/drawing/2014/main" id="{9A781F79-2FA1-495D-8CA1-4B0B782FA390}"/>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80" name="Oval 27">
            <a:extLst>
              <a:ext uri="{FF2B5EF4-FFF2-40B4-BE49-F238E27FC236}">
                <a16:creationId xmlns:a16="http://schemas.microsoft.com/office/drawing/2014/main" id="{ECB1A336-1CA0-4FFF-A27B-A007AD647317}"/>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81" name="Oval 26">
            <a:extLst>
              <a:ext uri="{FF2B5EF4-FFF2-40B4-BE49-F238E27FC236}">
                <a16:creationId xmlns:a16="http://schemas.microsoft.com/office/drawing/2014/main" id="{5BC51BA6-8FA6-4F43-9D16-812B6F438494}"/>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82" name="Oval 25">
            <a:extLst>
              <a:ext uri="{FF2B5EF4-FFF2-40B4-BE49-F238E27FC236}">
                <a16:creationId xmlns:a16="http://schemas.microsoft.com/office/drawing/2014/main" id="{C668E4E3-FD1F-4927-A1E8-F470D2E5C4E3}"/>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83" name="Oval 24">
            <a:extLst>
              <a:ext uri="{FF2B5EF4-FFF2-40B4-BE49-F238E27FC236}">
                <a16:creationId xmlns:a16="http://schemas.microsoft.com/office/drawing/2014/main" id="{25C4C4C0-2EB9-4993-9F97-C0409AC456E4}"/>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84" name="Oval 23">
            <a:extLst>
              <a:ext uri="{FF2B5EF4-FFF2-40B4-BE49-F238E27FC236}">
                <a16:creationId xmlns:a16="http://schemas.microsoft.com/office/drawing/2014/main" id="{51404EC4-7CBC-4F07-ABE6-17499F83479A}"/>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85" name="Oval 22">
            <a:extLst>
              <a:ext uri="{FF2B5EF4-FFF2-40B4-BE49-F238E27FC236}">
                <a16:creationId xmlns:a16="http://schemas.microsoft.com/office/drawing/2014/main" id="{096A98BC-44B7-49DC-85D7-A43DC7B28786}"/>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86" name="Oval 21">
            <a:extLst>
              <a:ext uri="{FF2B5EF4-FFF2-40B4-BE49-F238E27FC236}">
                <a16:creationId xmlns:a16="http://schemas.microsoft.com/office/drawing/2014/main" id="{B01B7939-39A3-42E3-8748-F3CD3886F36E}"/>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87" name="Oval 20">
            <a:extLst>
              <a:ext uri="{FF2B5EF4-FFF2-40B4-BE49-F238E27FC236}">
                <a16:creationId xmlns:a16="http://schemas.microsoft.com/office/drawing/2014/main" id="{BB37BA92-9E62-44BE-9BD2-F968D55A5A31}"/>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88" name="Oval 19">
            <a:extLst>
              <a:ext uri="{FF2B5EF4-FFF2-40B4-BE49-F238E27FC236}">
                <a16:creationId xmlns:a16="http://schemas.microsoft.com/office/drawing/2014/main" id="{9712279D-9542-4E25-8EEB-F4F0E08493DB}"/>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89" name="Oval 18">
            <a:extLst>
              <a:ext uri="{FF2B5EF4-FFF2-40B4-BE49-F238E27FC236}">
                <a16:creationId xmlns:a16="http://schemas.microsoft.com/office/drawing/2014/main" id="{FB33019C-ED00-44DC-9EFE-BB109E41AA42}"/>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90" name="Oval 17">
            <a:extLst>
              <a:ext uri="{FF2B5EF4-FFF2-40B4-BE49-F238E27FC236}">
                <a16:creationId xmlns:a16="http://schemas.microsoft.com/office/drawing/2014/main" id="{FBC00AF9-F3D1-44BB-B0B9-4B0107401CCD}"/>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91" name="Oval 16">
            <a:extLst>
              <a:ext uri="{FF2B5EF4-FFF2-40B4-BE49-F238E27FC236}">
                <a16:creationId xmlns:a16="http://schemas.microsoft.com/office/drawing/2014/main" id="{3A797C96-7957-429E-8F78-8B28E57337A1}"/>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92" name="Oval 15">
            <a:extLst>
              <a:ext uri="{FF2B5EF4-FFF2-40B4-BE49-F238E27FC236}">
                <a16:creationId xmlns:a16="http://schemas.microsoft.com/office/drawing/2014/main" id="{1E8957BA-3F65-4784-A5DE-B377914C949A}"/>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93" name="Oval 14">
            <a:extLst>
              <a:ext uri="{FF2B5EF4-FFF2-40B4-BE49-F238E27FC236}">
                <a16:creationId xmlns:a16="http://schemas.microsoft.com/office/drawing/2014/main" id="{CD518498-3608-449E-8207-F00DF0032B6D}"/>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94" name="Oval 13">
            <a:extLst>
              <a:ext uri="{FF2B5EF4-FFF2-40B4-BE49-F238E27FC236}">
                <a16:creationId xmlns:a16="http://schemas.microsoft.com/office/drawing/2014/main" id="{1DE21B8B-A6F7-4FF1-9812-AB0AD0BEA56B}"/>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95" name="Oval 12">
            <a:extLst>
              <a:ext uri="{FF2B5EF4-FFF2-40B4-BE49-F238E27FC236}">
                <a16:creationId xmlns:a16="http://schemas.microsoft.com/office/drawing/2014/main" id="{39A3FA03-3452-46E4-B173-7CF5587403E1}"/>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96" name="Oval 11">
            <a:extLst>
              <a:ext uri="{FF2B5EF4-FFF2-40B4-BE49-F238E27FC236}">
                <a16:creationId xmlns:a16="http://schemas.microsoft.com/office/drawing/2014/main" id="{6B83DDDA-AD5D-466B-9C7B-09A4DBB0AF0C}"/>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97" name="Oval 10">
            <a:extLst>
              <a:ext uri="{FF2B5EF4-FFF2-40B4-BE49-F238E27FC236}">
                <a16:creationId xmlns:a16="http://schemas.microsoft.com/office/drawing/2014/main" id="{F2E53336-181E-4959-8E04-BFBCF46CF5EF}"/>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98" name="Oval 9">
            <a:extLst>
              <a:ext uri="{FF2B5EF4-FFF2-40B4-BE49-F238E27FC236}">
                <a16:creationId xmlns:a16="http://schemas.microsoft.com/office/drawing/2014/main" id="{DDF3D08A-FD5D-407A-9132-7283C0502832}"/>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99" name="Oval 8">
            <a:extLst>
              <a:ext uri="{FF2B5EF4-FFF2-40B4-BE49-F238E27FC236}">
                <a16:creationId xmlns:a16="http://schemas.microsoft.com/office/drawing/2014/main" id="{30603466-FDE8-4989-9B9C-BE69308FF086}"/>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100" name="Oval 7">
            <a:extLst>
              <a:ext uri="{FF2B5EF4-FFF2-40B4-BE49-F238E27FC236}">
                <a16:creationId xmlns:a16="http://schemas.microsoft.com/office/drawing/2014/main" id="{3CB8F7C0-B64F-47D8-BD1F-D703EBE6F7B3}"/>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101" name="Oval 6">
            <a:extLst>
              <a:ext uri="{FF2B5EF4-FFF2-40B4-BE49-F238E27FC236}">
                <a16:creationId xmlns:a16="http://schemas.microsoft.com/office/drawing/2014/main" id="{7BC43DB0-F523-4097-BAE7-6351D0D384B2}"/>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102" name="Oval 5">
            <a:extLst>
              <a:ext uri="{FF2B5EF4-FFF2-40B4-BE49-F238E27FC236}">
                <a16:creationId xmlns:a16="http://schemas.microsoft.com/office/drawing/2014/main" id="{80DC8E34-B00E-4106-82C6-FCA646F1F01D}"/>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103" name="Oval 4">
            <a:extLst>
              <a:ext uri="{FF2B5EF4-FFF2-40B4-BE49-F238E27FC236}">
                <a16:creationId xmlns:a16="http://schemas.microsoft.com/office/drawing/2014/main" id="{E083DEC4-4D4B-4C8C-A1A1-FA324ACB80EA}"/>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104" name="Oval 3">
            <a:extLst>
              <a:ext uri="{FF2B5EF4-FFF2-40B4-BE49-F238E27FC236}">
                <a16:creationId xmlns:a16="http://schemas.microsoft.com/office/drawing/2014/main" id="{35217797-0B63-4EA6-9469-C6CD54FD5F9A}"/>
              </a:ext>
            </a:extLst>
          </p:cNvPr>
          <p:cNvSpPr>
            <a:spLocks noChangeArrowheads="1"/>
          </p:cNvSpPr>
          <p:nvPr/>
        </p:nvSpPr>
        <p:spPr bwMode="auto">
          <a:xfrm>
            <a:off x="904291" y="3438008"/>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extLst>
      <p:ext uri="{BB962C8B-B14F-4D97-AF65-F5344CB8AC3E}">
        <p14:creationId xmlns:p14="http://schemas.microsoft.com/office/powerpoint/2010/main" val="2999005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4"/>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104"/>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103"/>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102"/>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101"/>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100"/>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99"/>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98"/>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97"/>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96"/>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95"/>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94"/>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93"/>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92"/>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91"/>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90"/>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89"/>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88"/>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87"/>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86"/>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85"/>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84"/>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83"/>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82"/>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81"/>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80"/>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79"/>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78"/>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77"/>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76"/>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dirty="0">
                <a:latin typeface="Twinkl" pitchFamily="2" charset="0"/>
              </a:rPr>
              <a:t>We will </a:t>
            </a:r>
            <a:r>
              <a:rPr lang="en-GB" b="1" dirty="0">
                <a:latin typeface="Twinkl" pitchFamily="2" charset="0"/>
              </a:rPr>
              <a:t>identify </a:t>
            </a:r>
            <a:r>
              <a:rPr lang="en-GB" dirty="0">
                <a:latin typeface="Twinkl" pitchFamily="2" charset="0"/>
              </a:rPr>
              <a:t>the parts of the water cycle</a:t>
            </a:r>
          </a:p>
          <a:p>
            <a:pPr marL="457200" lvl="0" indent="-342900" algn="l" rtl="0">
              <a:spcBef>
                <a:spcPts val="0"/>
              </a:spcBef>
              <a:spcAft>
                <a:spcPts val="0"/>
              </a:spcAft>
              <a:buSzPts val="1800"/>
              <a:buChar char="●"/>
            </a:pPr>
            <a:r>
              <a:rPr lang="en-GB" dirty="0">
                <a:latin typeface="Twinkl" pitchFamily="2" charset="0"/>
              </a:rPr>
              <a:t>We will </a:t>
            </a:r>
            <a:r>
              <a:rPr lang="en-GB" b="1" dirty="0">
                <a:latin typeface="Twinkl" pitchFamily="2" charset="0"/>
              </a:rPr>
              <a:t>describe </a:t>
            </a:r>
            <a:r>
              <a:rPr lang="en-GB" dirty="0">
                <a:latin typeface="Twinkl" pitchFamily="2" charset="0"/>
              </a:rPr>
              <a:t>the interactions between the parts of the cycle</a:t>
            </a:r>
            <a:endParaRPr dirty="0">
              <a:latin typeface="Twinkl" pitchFamily="2" charset="0"/>
            </a:endParaRPr>
          </a:p>
          <a:p>
            <a:pPr marL="457200" lvl="0" indent="-342900" algn="l" rtl="0">
              <a:spcBef>
                <a:spcPts val="0"/>
              </a:spcBef>
              <a:spcAft>
                <a:spcPts val="0"/>
              </a:spcAft>
              <a:buSzPts val="1800"/>
              <a:buChar char="●"/>
            </a:pPr>
            <a:r>
              <a:rPr lang="en-GB" dirty="0">
                <a:latin typeface="Twinkl" pitchFamily="2" charset="0"/>
              </a:rPr>
              <a:t>We will </a:t>
            </a:r>
            <a:r>
              <a:rPr lang="en-GB" b="1" dirty="0">
                <a:latin typeface="Twinkl" pitchFamily="2" charset="0"/>
              </a:rPr>
              <a:t>explain </a:t>
            </a:r>
            <a:r>
              <a:rPr lang="en-GB" dirty="0">
                <a:latin typeface="Twinkl" pitchFamily="2" charset="0"/>
              </a:rPr>
              <a:t>the impact of humans on the water cycle </a:t>
            </a:r>
            <a:endParaRPr b="1" dirty="0">
              <a:latin typeface="Twinkl" pitchFamily="2" charset="0"/>
            </a:endParaRPr>
          </a:p>
        </p:txBody>
      </p:sp>
      <p:sp>
        <p:nvSpPr>
          <p:cNvPr id="181" name="Google Shape;181;p3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dirty="0">
                <a:latin typeface="Twinkl" pitchFamily="2" charset="0"/>
              </a:rPr>
              <a:t>We will explore</a:t>
            </a:r>
            <a:r>
              <a:rPr lang="en-GB" sz="3000" baseline="-25000" dirty="0">
                <a:latin typeface="Twinkl" pitchFamily="2" charset="0"/>
              </a:rPr>
              <a:t>1</a:t>
            </a:r>
            <a:r>
              <a:rPr lang="en-GB" sz="3000" dirty="0">
                <a:latin typeface="Twinkl" pitchFamily="2" charset="0"/>
              </a:rPr>
              <a:t> the parts of the water cycle</a:t>
            </a:r>
          </a:p>
        </p:txBody>
      </p:sp>
      <p:graphicFrame>
        <p:nvGraphicFramePr>
          <p:cNvPr id="182" name="Google Shape;182;p30"/>
          <p:cNvGraphicFramePr/>
          <p:nvPr/>
        </p:nvGraphicFramePr>
        <p:xfrm>
          <a:off x="6693450" y="3173325"/>
          <a:ext cx="2134475" cy="877315"/>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Read the learning objective to your partner.</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83" name="Google Shape;183;p30"/>
          <p:cNvGraphicFramePr/>
          <p:nvPr/>
        </p:nvGraphicFramePr>
        <p:xfrm>
          <a:off x="7603350" y="2294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84" name="Google Shape;184;p30"/>
          <p:cNvGraphicFramePr/>
          <p:nvPr/>
        </p:nvGraphicFramePr>
        <p:xfrm>
          <a:off x="7603350" y="7389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85" name="Google Shape;185;p30"/>
          <p:cNvGraphicFramePr/>
          <p:nvPr>
            <p:extLst/>
          </p:nvPr>
        </p:nvGraphicFramePr>
        <p:xfrm>
          <a:off x="6693450" y="4196175"/>
          <a:ext cx="2134475" cy="86862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inquire into or discuss (a subject) in detail.</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0799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SUMMARISE</a:t>
            </a:r>
            <a:endParaRPr sz="4800"/>
          </a:p>
          <a:p>
            <a:pPr marL="0" lvl="0" indent="0" algn="r" rtl="0">
              <a:spcBef>
                <a:spcPts val="0"/>
              </a:spcBef>
              <a:spcAft>
                <a:spcPts val="1600"/>
              </a:spcAft>
              <a:buNone/>
            </a:pPr>
            <a:r>
              <a:rPr lang="en-GB" sz="4800">
                <a:solidFill>
                  <a:srgbClr val="0B5394"/>
                </a:solidFill>
              </a:rPr>
              <a:t>WRITE THE MAIN IDEAS</a:t>
            </a:r>
            <a:endParaRPr sz="4800">
              <a:solidFill>
                <a:srgbClr val="0B539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DEMONSTRATE</a:t>
            </a:r>
            <a:endParaRPr sz="4800"/>
          </a:p>
          <a:p>
            <a:pPr marL="0" lvl="0" indent="0" algn="r" rtl="0">
              <a:spcBef>
                <a:spcPts val="0"/>
              </a:spcBef>
              <a:spcAft>
                <a:spcPts val="1600"/>
              </a:spcAft>
              <a:buNone/>
            </a:pPr>
            <a:r>
              <a:rPr lang="en-GB" sz="4800">
                <a:solidFill>
                  <a:srgbClr val="0B5394"/>
                </a:solidFill>
              </a:rPr>
              <a:t>SHOW WITH ACTION</a:t>
            </a:r>
            <a:endParaRPr sz="4800">
              <a:solidFill>
                <a:srgbClr val="0B53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AU" sz="2400"/>
              <a:t>Repeat the opposite word/phrase.</a:t>
            </a:r>
            <a:endParaRPr sz="2400"/>
          </a:p>
          <a:p>
            <a:pPr marL="0" lvl="0" indent="0" algn="l" rtl="0">
              <a:spcBef>
                <a:spcPts val="1600"/>
              </a:spcBef>
              <a:spcAft>
                <a:spcPts val="0"/>
              </a:spcAft>
              <a:buNone/>
            </a:pPr>
            <a:r>
              <a:rPr lang="en-AU" sz="4800"/>
              <a:t>INFERENCE</a:t>
            </a:r>
            <a:endParaRPr sz="4800"/>
          </a:p>
          <a:p>
            <a:pPr marL="0" lvl="0" indent="0" algn="r" rtl="0">
              <a:spcBef>
                <a:spcPts val="0"/>
              </a:spcBef>
              <a:spcAft>
                <a:spcPts val="1600"/>
              </a:spcAft>
              <a:buNone/>
            </a:pPr>
            <a:r>
              <a:rPr lang="en-AU" sz="4800">
                <a:solidFill>
                  <a:srgbClr val="0B5394"/>
                </a:solidFill>
              </a:rPr>
              <a:t>WHAT WE THINK IS HAPPENING</a:t>
            </a:r>
            <a:endParaRPr sz="48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body" idx="1"/>
          </p:nvPr>
        </p:nvSpPr>
        <p:spPr>
          <a:xfrm>
            <a:off x="499650" y="566200"/>
            <a:ext cx="8457300" cy="40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Repeat the opposite word/phrase.</a:t>
            </a:r>
            <a:endParaRPr sz="2400"/>
          </a:p>
          <a:p>
            <a:pPr marL="0" lvl="0" indent="0" algn="l" rtl="0">
              <a:spcBef>
                <a:spcPts val="1600"/>
              </a:spcBef>
              <a:spcAft>
                <a:spcPts val="0"/>
              </a:spcAft>
              <a:buNone/>
            </a:pPr>
            <a:r>
              <a:rPr lang="en-GB" sz="4800"/>
              <a:t>SCIENTIFIC</a:t>
            </a:r>
            <a:endParaRPr sz="4800"/>
          </a:p>
          <a:p>
            <a:pPr marL="0" lvl="0" indent="0" algn="r" rtl="0">
              <a:spcBef>
                <a:spcPts val="0"/>
              </a:spcBef>
              <a:spcAft>
                <a:spcPts val="1600"/>
              </a:spcAft>
              <a:buNone/>
            </a:pPr>
            <a:r>
              <a:rPr lang="en-GB" sz="4800">
                <a:solidFill>
                  <a:srgbClr val="0B5394"/>
                </a:solidFill>
              </a:rPr>
              <a:t>TO DO WITH SCIENCE</a:t>
            </a:r>
            <a:endParaRPr sz="4800">
              <a:solidFill>
                <a:srgbClr val="0B539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497975" y="2892375"/>
            <a:ext cx="5198100" cy="2012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dirty="0">
                <a:latin typeface="Twinkl" pitchFamily="2" charset="0"/>
              </a:rPr>
              <a:t>We will </a:t>
            </a:r>
            <a:r>
              <a:rPr lang="en-GB" b="1" dirty="0">
                <a:latin typeface="Twinkl" pitchFamily="2" charset="0"/>
              </a:rPr>
              <a:t>identify </a:t>
            </a:r>
            <a:r>
              <a:rPr lang="en-GB" dirty="0">
                <a:latin typeface="Twinkl" pitchFamily="2" charset="0"/>
              </a:rPr>
              <a:t>the parts of the water cycle</a:t>
            </a:r>
          </a:p>
          <a:p>
            <a:pPr marL="457200" lvl="0" indent="-342900" algn="l" rtl="0">
              <a:spcBef>
                <a:spcPts val="0"/>
              </a:spcBef>
              <a:spcAft>
                <a:spcPts val="0"/>
              </a:spcAft>
              <a:buSzPts val="1800"/>
              <a:buChar char="●"/>
            </a:pPr>
            <a:r>
              <a:rPr lang="en-GB" dirty="0">
                <a:latin typeface="Twinkl" pitchFamily="2" charset="0"/>
              </a:rPr>
              <a:t>We will </a:t>
            </a:r>
            <a:r>
              <a:rPr lang="en-GB" b="1" dirty="0">
                <a:latin typeface="Twinkl" pitchFamily="2" charset="0"/>
              </a:rPr>
              <a:t>describe </a:t>
            </a:r>
            <a:r>
              <a:rPr lang="en-GB" dirty="0">
                <a:latin typeface="Twinkl" pitchFamily="2" charset="0"/>
              </a:rPr>
              <a:t>the interactions between the parts of the cycle</a:t>
            </a:r>
            <a:endParaRPr dirty="0">
              <a:latin typeface="Twinkl" pitchFamily="2" charset="0"/>
            </a:endParaRPr>
          </a:p>
          <a:p>
            <a:pPr marL="457200" lvl="0" indent="-342900" algn="l" rtl="0">
              <a:spcBef>
                <a:spcPts val="0"/>
              </a:spcBef>
              <a:spcAft>
                <a:spcPts val="0"/>
              </a:spcAft>
              <a:buSzPts val="1800"/>
              <a:buChar char="●"/>
            </a:pPr>
            <a:r>
              <a:rPr lang="en-GB" dirty="0">
                <a:latin typeface="Twinkl" pitchFamily="2" charset="0"/>
              </a:rPr>
              <a:t>We will </a:t>
            </a:r>
            <a:r>
              <a:rPr lang="en-GB" b="1" dirty="0">
                <a:latin typeface="Twinkl" pitchFamily="2" charset="0"/>
              </a:rPr>
              <a:t>explore </a:t>
            </a:r>
            <a:r>
              <a:rPr lang="en-GB" dirty="0">
                <a:latin typeface="Twinkl" pitchFamily="2" charset="0"/>
              </a:rPr>
              <a:t>the impact of humans on the water cycle </a:t>
            </a:r>
            <a:endParaRPr b="1" dirty="0">
              <a:latin typeface="Twinkl" pitchFamily="2" charset="0"/>
            </a:endParaRPr>
          </a:p>
        </p:txBody>
      </p:sp>
      <p:sp>
        <p:nvSpPr>
          <p:cNvPr id="181" name="Google Shape;181;p30"/>
          <p:cNvSpPr txBox="1">
            <a:spLocks noGrp="1"/>
          </p:cNvSpPr>
          <p:nvPr>
            <p:ph type="title"/>
          </p:nvPr>
        </p:nvSpPr>
        <p:spPr>
          <a:xfrm>
            <a:off x="532075" y="477525"/>
            <a:ext cx="5061600" cy="18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dirty="0">
                <a:latin typeface="Twinkl" pitchFamily="2" charset="0"/>
              </a:rPr>
              <a:t>We will explore</a:t>
            </a:r>
            <a:r>
              <a:rPr lang="en-GB" sz="3000" baseline="-25000" dirty="0">
                <a:latin typeface="Twinkl" pitchFamily="2" charset="0"/>
              </a:rPr>
              <a:t>1</a:t>
            </a:r>
            <a:r>
              <a:rPr lang="en-GB" sz="3000" dirty="0">
                <a:latin typeface="Twinkl" pitchFamily="2" charset="0"/>
              </a:rPr>
              <a:t> the parts of the water cycle</a:t>
            </a:r>
          </a:p>
        </p:txBody>
      </p:sp>
      <p:graphicFrame>
        <p:nvGraphicFramePr>
          <p:cNvPr id="182" name="Google Shape;182;p30"/>
          <p:cNvGraphicFramePr/>
          <p:nvPr/>
        </p:nvGraphicFramePr>
        <p:xfrm>
          <a:off x="6693450" y="3173325"/>
          <a:ext cx="2134475" cy="877315"/>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DECLARE THE OBJECTIVE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6825">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Read the learning objective to your partner.</a:t>
                      </a: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83" name="Google Shape;183;p30"/>
          <p:cNvGraphicFramePr/>
          <p:nvPr/>
        </p:nvGraphicFramePr>
        <p:xfrm>
          <a:off x="7603350" y="2294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84" name="Google Shape;184;p30"/>
          <p:cNvGraphicFramePr/>
          <p:nvPr/>
        </p:nvGraphicFramePr>
        <p:xfrm>
          <a:off x="7603350" y="738925"/>
          <a:ext cx="1224575" cy="350490"/>
        </p:xfrm>
        <a:graphic>
          <a:graphicData uri="http://schemas.openxmlformats.org/drawingml/2006/table">
            <a:tbl>
              <a:tblPr>
                <a:noFill/>
                <a:tableStyleId>{07BEB0AE-C758-4910-A591-CAE5134280F8}</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85" name="Google Shape;185;p30"/>
          <p:cNvGraphicFramePr/>
          <p:nvPr>
            <p:extLst>
              <p:ext uri="{D42A27DB-BD31-4B8C-83A1-F6EECF244321}">
                <p14:modId xmlns:p14="http://schemas.microsoft.com/office/powerpoint/2010/main" val="607918545"/>
              </p:ext>
            </p:extLst>
          </p:nvPr>
        </p:nvGraphicFramePr>
        <p:xfrm>
          <a:off x="6693450" y="4196175"/>
          <a:ext cx="2134475" cy="868620"/>
        </p:xfrm>
        <a:graphic>
          <a:graphicData uri="http://schemas.openxmlformats.org/drawingml/2006/table">
            <a:tbl>
              <a:tblPr>
                <a:noFill/>
                <a:tableStyleId>{07BEB0AE-C758-4910-A591-CAE5134280F8}</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1 - inquire into or discuss (a subject) in detail.</a:t>
                      </a:r>
                      <a:endParaRPr sz="1100" dirty="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2"/>
          </p:nvPr>
        </p:nvSpPr>
        <p:spPr>
          <a:xfrm>
            <a:off x="565075" y="538950"/>
            <a:ext cx="8408506" cy="4065600"/>
          </a:xfrm>
          <a:prstGeom prst="rect">
            <a:avLst/>
          </a:prstGeom>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GB" sz="4000" b="0" i="0" dirty="0">
                <a:solidFill>
                  <a:srgbClr val="000000"/>
                </a:solidFill>
                <a:effectLst/>
                <a:latin typeface="Twinkl" pitchFamily="2" charset="0"/>
              </a:rPr>
              <a:t>How thirsty would you need to be to drink your own pee? </a:t>
            </a:r>
            <a:endParaRPr sz="4000" dirty="0">
              <a:latin typeface="Twinkl" pitchFamily="2" charset="0"/>
            </a:endParaRPr>
          </a:p>
        </p:txBody>
      </p:sp>
      <p:sp>
        <p:nvSpPr>
          <p:cNvPr id="191" name="Google Shape;191;p31"/>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Twinkl" pitchFamily="2" charset="0"/>
              </a:rPr>
              <a:t>We will explore the parts of the water cycle</a:t>
            </a:r>
            <a:endParaRPr sz="1700" dirty="0"/>
          </a:p>
        </p:txBody>
      </p:sp>
      <p:pic>
        <p:nvPicPr>
          <p:cNvPr id="2050" name="Picture 2" descr="On the Moon, Astronaut Pee Will Be a Hot Commodity | WIRED">
            <a:extLst>
              <a:ext uri="{FF2B5EF4-FFF2-40B4-BE49-F238E27FC236}">
                <a16:creationId xmlns:a16="http://schemas.microsoft.com/office/drawing/2014/main" id="{C174F525-A516-4B09-B75D-D089C3EB4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979" y="2346133"/>
            <a:ext cx="3619392" cy="27158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Do Astronauts Poop in Space? | NASA Space Toilet">
            <a:extLst>
              <a:ext uri="{FF2B5EF4-FFF2-40B4-BE49-F238E27FC236}">
                <a16:creationId xmlns:a16="http://schemas.microsoft.com/office/drawing/2014/main" id="{0F2B13CD-7051-40A9-918C-44736C709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075" y="2346133"/>
            <a:ext cx="2719992" cy="2715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Google Shape;141;p23">
            <a:extLst>
              <a:ext uri="{FF2B5EF4-FFF2-40B4-BE49-F238E27FC236}">
                <a16:creationId xmlns:a16="http://schemas.microsoft.com/office/drawing/2014/main" id="{D117DA46-00BA-4491-985E-939500842EBF}"/>
              </a:ext>
            </a:extLst>
          </p:cNvPr>
          <p:cNvGraphicFramePr/>
          <p:nvPr>
            <p:extLst>
              <p:ext uri="{D42A27DB-BD31-4B8C-83A1-F6EECF244321}">
                <p14:modId xmlns:p14="http://schemas.microsoft.com/office/powerpoint/2010/main" val="4002343318"/>
              </p:ext>
            </p:extLst>
          </p:nvPr>
        </p:nvGraphicFramePr>
        <p:xfrm>
          <a:off x="7350481" y="3690394"/>
          <a:ext cx="1597505" cy="1203900"/>
        </p:xfrm>
        <a:graphic>
          <a:graphicData uri="http://schemas.openxmlformats.org/drawingml/2006/table">
            <a:tbl>
              <a:tblPr>
                <a:noFill/>
                <a:tableStyleId>{07BEB0AE-C758-4910-A591-CAE5134280F8}</a:tableStyleId>
              </a:tblPr>
              <a:tblGrid>
                <a:gridCol w="159750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a:solidFill>
                            <a:srgbClr val="FFFFFF"/>
                          </a:solidFill>
                          <a:latin typeface="Twinkl" pitchFamily="2" charset="0"/>
                          <a:ea typeface="Century Gothic"/>
                          <a:cs typeface="Century Gothic"/>
                          <a:sym typeface="Century Gothic"/>
                        </a:rPr>
                        <a:t>CHECK FOR UNDERSTANDING</a:t>
                      </a:r>
                      <a:endParaRPr sz="1100" b="1">
                        <a:solidFill>
                          <a:srgbClr val="FFFFFF"/>
                        </a:solidFill>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r>
                        <a:rPr lang="en-GB" sz="1100" dirty="0">
                          <a:latin typeface="Twinkl" pitchFamily="2" charset="0"/>
                          <a:ea typeface="Century Gothic"/>
                          <a:cs typeface="Century Gothic"/>
                          <a:sym typeface="Century Gothic"/>
                        </a:rPr>
                        <a:t>How is pee useful? How would you make it safe to drink?</a:t>
                      </a:r>
                      <a:endParaRPr sz="1100" dirty="0">
                        <a:latin typeface="Twinkl" pitchFamily="2" charset="0"/>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 name="Oval 33">
            <a:extLst>
              <a:ext uri="{FF2B5EF4-FFF2-40B4-BE49-F238E27FC236}">
                <a16:creationId xmlns:a16="http://schemas.microsoft.com/office/drawing/2014/main" id="{46F14B5A-66D1-4193-9EB7-4176659BFB56}"/>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dirty="0"/>
              <a:t>End</a:t>
            </a:r>
          </a:p>
        </p:txBody>
      </p:sp>
      <p:sp>
        <p:nvSpPr>
          <p:cNvPr id="8" name="Oval 32">
            <a:extLst>
              <a:ext uri="{FF2B5EF4-FFF2-40B4-BE49-F238E27FC236}">
                <a16:creationId xmlns:a16="http://schemas.microsoft.com/office/drawing/2014/main" id="{715D07B9-9A2B-4F18-849D-C793BE99FCAB}"/>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a:t>
            </a:r>
          </a:p>
        </p:txBody>
      </p:sp>
      <p:sp>
        <p:nvSpPr>
          <p:cNvPr id="9" name="Oval 31">
            <a:extLst>
              <a:ext uri="{FF2B5EF4-FFF2-40B4-BE49-F238E27FC236}">
                <a16:creationId xmlns:a16="http://schemas.microsoft.com/office/drawing/2014/main" id="{882F25D5-AC45-40F1-8AC2-505CF1B8A843}"/>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a:t>
            </a:r>
          </a:p>
        </p:txBody>
      </p:sp>
      <p:sp>
        <p:nvSpPr>
          <p:cNvPr id="10" name="Oval 30">
            <a:extLst>
              <a:ext uri="{FF2B5EF4-FFF2-40B4-BE49-F238E27FC236}">
                <a16:creationId xmlns:a16="http://schemas.microsoft.com/office/drawing/2014/main" id="{6D5CF829-7751-41CA-82E6-057A2CBBAC1B}"/>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a:t>
            </a:r>
          </a:p>
        </p:txBody>
      </p:sp>
      <p:sp>
        <p:nvSpPr>
          <p:cNvPr id="11" name="Oval 29">
            <a:extLst>
              <a:ext uri="{FF2B5EF4-FFF2-40B4-BE49-F238E27FC236}">
                <a16:creationId xmlns:a16="http://schemas.microsoft.com/office/drawing/2014/main" id="{72B069E4-3071-48AC-B7BD-BB1258189954}"/>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4</a:t>
            </a:r>
          </a:p>
        </p:txBody>
      </p:sp>
      <p:sp>
        <p:nvSpPr>
          <p:cNvPr id="12" name="Oval 28">
            <a:extLst>
              <a:ext uri="{FF2B5EF4-FFF2-40B4-BE49-F238E27FC236}">
                <a16:creationId xmlns:a16="http://schemas.microsoft.com/office/drawing/2014/main" id="{B9644F14-AD9A-4427-91A6-8F037E59F451}"/>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5</a:t>
            </a:r>
          </a:p>
        </p:txBody>
      </p:sp>
      <p:sp>
        <p:nvSpPr>
          <p:cNvPr id="13" name="Oval 27">
            <a:extLst>
              <a:ext uri="{FF2B5EF4-FFF2-40B4-BE49-F238E27FC236}">
                <a16:creationId xmlns:a16="http://schemas.microsoft.com/office/drawing/2014/main" id="{42C78CCF-C540-437C-A530-526914F2076F}"/>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6</a:t>
            </a:r>
          </a:p>
        </p:txBody>
      </p:sp>
      <p:sp>
        <p:nvSpPr>
          <p:cNvPr id="14" name="Oval 26">
            <a:extLst>
              <a:ext uri="{FF2B5EF4-FFF2-40B4-BE49-F238E27FC236}">
                <a16:creationId xmlns:a16="http://schemas.microsoft.com/office/drawing/2014/main" id="{387C48A6-6E7A-4B28-93AA-6AC686D83FAE}"/>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7</a:t>
            </a:r>
          </a:p>
        </p:txBody>
      </p:sp>
      <p:sp>
        <p:nvSpPr>
          <p:cNvPr id="15" name="Oval 25">
            <a:extLst>
              <a:ext uri="{FF2B5EF4-FFF2-40B4-BE49-F238E27FC236}">
                <a16:creationId xmlns:a16="http://schemas.microsoft.com/office/drawing/2014/main" id="{6A1AAFBA-C78A-4B1F-A74B-909A6BCCC5D6}"/>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8</a:t>
            </a:r>
          </a:p>
        </p:txBody>
      </p:sp>
      <p:sp>
        <p:nvSpPr>
          <p:cNvPr id="16" name="Oval 24">
            <a:extLst>
              <a:ext uri="{FF2B5EF4-FFF2-40B4-BE49-F238E27FC236}">
                <a16:creationId xmlns:a16="http://schemas.microsoft.com/office/drawing/2014/main" id="{2F1A8F41-67A5-4353-A4CE-837811878482}"/>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9</a:t>
            </a:r>
          </a:p>
        </p:txBody>
      </p:sp>
      <p:sp>
        <p:nvSpPr>
          <p:cNvPr id="17" name="Oval 23">
            <a:extLst>
              <a:ext uri="{FF2B5EF4-FFF2-40B4-BE49-F238E27FC236}">
                <a16:creationId xmlns:a16="http://schemas.microsoft.com/office/drawing/2014/main" id="{CA03C183-4A7F-4C6E-9A26-B32CD04971C3}"/>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10</a:t>
            </a:r>
          </a:p>
        </p:txBody>
      </p:sp>
      <p:sp>
        <p:nvSpPr>
          <p:cNvPr id="18" name="Oval 22">
            <a:extLst>
              <a:ext uri="{FF2B5EF4-FFF2-40B4-BE49-F238E27FC236}">
                <a16:creationId xmlns:a16="http://schemas.microsoft.com/office/drawing/2014/main" id="{0317101C-6F82-4CFA-956A-E4ABAC98D4C5}"/>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11</a:t>
            </a:r>
          </a:p>
        </p:txBody>
      </p:sp>
      <p:sp>
        <p:nvSpPr>
          <p:cNvPr id="19" name="Oval 21">
            <a:extLst>
              <a:ext uri="{FF2B5EF4-FFF2-40B4-BE49-F238E27FC236}">
                <a16:creationId xmlns:a16="http://schemas.microsoft.com/office/drawing/2014/main" id="{D284804F-3E58-4409-9893-B88C26E68D15}"/>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12</a:t>
            </a:r>
          </a:p>
        </p:txBody>
      </p:sp>
      <p:sp>
        <p:nvSpPr>
          <p:cNvPr id="20" name="Oval 20">
            <a:extLst>
              <a:ext uri="{FF2B5EF4-FFF2-40B4-BE49-F238E27FC236}">
                <a16:creationId xmlns:a16="http://schemas.microsoft.com/office/drawing/2014/main" id="{0B983C44-0394-47DD-A400-7D4DCDB620C6}"/>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13</a:t>
            </a:r>
          </a:p>
        </p:txBody>
      </p:sp>
      <p:sp>
        <p:nvSpPr>
          <p:cNvPr id="21" name="Oval 19">
            <a:extLst>
              <a:ext uri="{FF2B5EF4-FFF2-40B4-BE49-F238E27FC236}">
                <a16:creationId xmlns:a16="http://schemas.microsoft.com/office/drawing/2014/main" id="{1D480713-077B-454B-AA14-B75386E1922A}"/>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14</a:t>
            </a:r>
          </a:p>
        </p:txBody>
      </p:sp>
      <p:sp>
        <p:nvSpPr>
          <p:cNvPr id="22" name="Oval 18">
            <a:extLst>
              <a:ext uri="{FF2B5EF4-FFF2-40B4-BE49-F238E27FC236}">
                <a16:creationId xmlns:a16="http://schemas.microsoft.com/office/drawing/2014/main" id="{AAA565D9-BE4E-4E9E-8027-A3A260554B48}"/>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15</a:t>
            </a:r>
          </a:p>
        </p:txBody>
      </p:sp>
      <p:sp>
        <p:nvSpPr>
          <p:cNvPr id="23" name="Oval 17">
            <a:extLst>
              <a:ext uri="{FF2B5EF4-FFF2-40B4-BE49-F238E27FC236}">
                <a16:creationId xmlns:a16="http://schemas.microsoft.com/office/drawing/2014/main" id="{1BC40F81-0FCA-4B0F-8A51-F0B0B592F039}"/>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16</a:t>
            </a:r>
          </a:p>
        </p:txBody>
      </p:sp>
      <p:sp>
        <p:nvSpPr>
          <p:cNvPr id="24" name="Oval 16">
            <a:extLst>
              <a:ext uri="{FF2B5EF4-FFF2-40B4-BE49-F238E27FC236}">
                <a16:creationId xmlns:a16="http://schemas.microsoft.com/office/drawing/2014/main" id="{F5351354-E8DF-40AF-9A4B-273A9118025F}"/>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17</a:t>
            </a:r>
          </a:p>
        </p:txBody>
      </p:sp>
      <p:sp>
        <p:nvSpPr>
          <p:cNvPr id="25" name="Oval 15">
            <a:extLst>
              <a:ext uri="{FF2B5EF4-FFF2-40B4-BE49-F238E27FC236}">
                <a16:creationId xmlns:a16="http://schemas.microsoft.com/office/drawing/2014/main" id="{4BE061A4-0296-49AA-A371-7E5ECCB3EFD3}"/>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18</a:t>
            </a:r>
          </a:p>
        </p:txBody>
      </p:sp>
      <p:sp>
        <p:nvSpPr>
          <p:cNvPr id="26" name="Oval 14">
            <a:extLst>
              <a:ext uri="{FF2B5EF4-FFF2-40B4-BE49-F238E27FC236}">
                <a16:creationId xmlns:a16="http://schemas.microsoft.com/office/drawing/2014/main" id="{510BFF9F-59A9-4855-A5A5-BDBCAB87C29E}"/>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19</a:t>
            </a:r>
          </a:p>
        </p:txBody>
      </p:sp>
      <p:sp>
        <p:nvSpPr>
          <p:cNvPr id="27" name="Oval 13">
            <a:extLst>
              <a:ext uri="{FF2B5EF4-FFF2-40B4-BE49-F238E27FC236}">
                <a16:creationId xmlns:a16="http://schemas.microsoft.com/office/drawing/2014/main" id="{D07381D3-B560-48E3-99EA-8FBE3820E3D9}"/>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20</a:t>
            </a:r>
          </a:p>
        </p:txBody>
      </p:sp>
      <p:sp>
        <p:nvSpPr>
          <p:cNvPr id="28" name="Oval 12">
            <a:extLst>
              <a:ext uri="{FF2B5EF4-FFF2-40B4-BE49-F238E27FC236}">
                <a16:creationId xmlns:a16="http://schemas.microsoft.com/office/drawing/2014/main" id="{D4C75B23-D883-4932-9797-F151534EA69C}"/>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21</a:t>
            </a:r>
          </a:p>
        </p:txBody>
      </p:sp>
      <p:sp>
        <p:nvSpPr>
          <p:cNvPr id="29" name="Oval 11">
            <a:extLst>
              <a:ext uri="{FF2B5EF4-FFF2-40B4-BE49-F238E27FC236}">
                <a16:creationId xmlns:a16="http://schemas.microsoft.com/office/drawing/2014/main" id="{563EBD8C-AD31-4134-9BBE-8BC3CAC27DA9}"/>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22</a:t>
            </a:r>
          </a:p>
        </p:txBody>
      </p:sp>
      <p:sp>
        <p:nvSpPr>
          <p:cNvPr id="30" name="Oval 10">
            <a:extLst>
              <a:ext uri="{FF2B5EF4-FFF2-40B4-BE49-F238E27FC236}">
                <a16:creationId xmlns:a16="http://schemas.microsoft.com/office/drawing/2014/main" id="{506A752A-A846-492B-8B4A-BCCD566F6BC1}"/>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23</a:t>
            </a:r>
          </a:p>
        </p:txBody>
      </p:sp>
      <p:sp>
        <p:nvSpPr>
          <p:cNvPr id="31" name="Oval 9">
            <a:extLst>
              <a:ext uri="{FF2B5EF4-FFF2-40B4-BE49-F238E27FC236}">
                <a16:creationId xmlns:a16="http://schemas.microsoft.com/office/drawing/2014/main" id="{F2201B0C-75CF-4B69-95DD-B2272732B2E8}"/>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24</a:t>
            </a:r>
          </a:p>
        </p:txBody>
      </p:sp>
      <p:sp>
        <p:nvSpPr>
          <p:cNvPr id="32" name="Oval 8">
            <a:extLst>
              <a:ext uri="{FF2B5EF4-FFF2-40B4-BE49-F238E27FC236}">
                <a16:creationId xmlns:a16="http://schemas.microsoft.com/office/drawing/2014/main" id="{F13B5402-41F7-4192-BC2F-6A9027F67BC6}"/>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25</a:t>
            </a:r>
          </a:p>
        </p:txBody>
      </p:sp>
      <p:sp>
        <p:nvSpPr>
          <p:cNvPr id="33" name="Oval 7">
            <a:extLst>
              <a:ext uri="{FF2B5EF4-FFF2-40B4-BE49-F238E27FC236}">
                <a16:creationId xmlns:a16="http://schemas.microsoft.com/office/drawing/2014/main" id="{6318229E-F71C-4218-A0E2-60052F5C0771}"/>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26</a:t>
            </a:r>
          </a:p>
        </p:txBody>
      </p:sp>
      <p:sp>
        <p:nvSpPr>
          <p:cNvPr id="34" name="Oval 6">
            <a:extLst>
              <a:ext uri="{FF2B5EF4-FFF2-40B4-BE49-F238E27FC236}">
                <a16:creationId xmlns:a16="http://schemas.microsoft.com/office/drawing/2014/main" id="{B95F8F29-467E-45A5-AD01-3F6E6EF78128}"/>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27</a:t>
            </a:r>
          </a:p>
        </p:txBody>
      </p:sp>
      <p:sp>
        <p:nvSpPr>
          <p:cNvPr id="35" name="Oval 5">
            <a:extLst>
              <a:ext uri="{FF2B5EF4-FFF2-40B4-BE49-F238E27FC236}">
                <a16:creationId xmlns:a16="http://schemas.microsoft.com/office/drawing/2014/main" id="{560E88A3-2C67-40CB-AA03-4E54A24EC54B}"/>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28</a:t>
            </a:r>
          </a:p>
        </p:txBody>
      </p:sp>
      <p:sp>
        <p:nvSpPr>
          <p:cNvPr id="36" name="Oval 4">
            <a:extLst>
              <a:ext uri="{FF2B5EF4-FFF2-40B4-BE49-F238E27FC236}">
                <a16:creationId xmlns:a16="http://schemas.microsoft.com/office/drawing/2014/main" id="{7FCD0E03-556A-4094-A043-FF70D9129EB9}"/>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29</a:t>
            </a:r>
          </a:p>
        </p:txBody>
      </p:sp>
      <p:sp>
        <p:nvSpPr>
          <p:cNvPr id="37" name="Oval 3">
            <a:extLst>
              <a:ext uri="{FF2B5EF4-FFF2-40B4-BE49-F238E27FC236}">
                <a16:creationId xmlns:a16="http://schemas.microsoft.com/office/drawing/2014/main" id="{CD820684-611B-4CA9-82F0-270618916C13}"/>
              </a:ext>
            </a:extLst>
          </p:cNvPr>
          <p:cNvSpPr>
            <a:spLocks noChangeArrowheads="1"/>
          </p:cNvSpPr>
          <p:nvPr/>
        </p:nvSpPr>
        <p:spPr bwMode="auto">
          <a:xfrm>
            <a:off x="7721946" y="1497135"/>
            <a:ext cx="1235075" cy="1235075"/>
          </a:xfrm>
          <a:prstGeom prst="ellipse">
            <a:avLst/>
          </a:prstGeom>
          <a:solidFill>
            <a:srgbClr val="FFFF99"/>
          </a:solidFill>
          <a:ln w="28575">
            <a:solidFill>
              <a:schemeClr val="tx1"/>
            </a:solidFill>
            <a:round/>
            <a:headEnd/>
            <a:tailEnd/>
          </a:ln>
          <a:effectLst/>
        </p:spPr>
        <p:txBody>
          <a:bodyPr wrap="none" anchor="ctr"/>
          <a:lstStyle/>
          <a:p>
            <a:pPr algn="ctr"/>
            <a:r>
              <a:rPr lang="en-GB" sz="4400"/>
              <a:t>30</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37"/>
                                        </p:tgtEl>
                                        <p:attrNameLst>
                                          <p:attrName>style.visibility</p:attrName>
                                        </p:attrNameLst>
                                      </p:cBhvr>
                                      <p:to>
                                        <p:strVal val="hidden"/>
                                      </p:to>
                                    </p:set>
                                  </p:childTnLst>
                                </p:cTn>
                              </p:par>
                            </p:childTnLst>
                          </p:cTn>
                        </p:par>
                        <p:par>
                          <p:cTn id="7" fill="hold">
                            <p:stCondLst>
                              <p:cond delay="1000"/>
                            </p:stCondLst>
                            <p:childTnLst>
                              <p:par>
                                <p:cTn id="8" presetID="1" presetClass="exit" presetSubtype="0" fill="hold" grpId="0" nodeType="afterEffect">
                                  <p:stCondLst>
                                    <p:cond delay="1000"/>
                                  </p:stCondLst>
                                  <p:childTnLst>
                                    <p:set>
                                      <p:cBhvr>
                                        <p:cTn id="9" dur="1" fill="hold">
                                          <p:stCondLst>
                                            <p:cond delay="0"/>
                                          </p:stCondLst>
                                        </p:cTn>
                                        <p:tgtEl>
                                          <p:spTgt spid="36"/>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1000"/>
                                  </p:stCondLst>
                                  <p:childTnLst>
                                    <p:set>
                                      <p:cBhvr>
                                        <p:cTn id="12" dur="1" fill="hold">
                                          <p:stCondLst>
                                            <p:cond delay="0"/>
                                          </p:stCondLst>
                                        </p:cTn>
                                        <p:tgtEl>
                                          <p:spTgt spid="35"/>
                                        </p:tgtEl>
                                        <p:attrNameLst>
                                          <p:attrName>style.visibility</p:attrName>
                                        </p:attrNameLst>
                                      </p:cBhvr>
                                      <p:to>
                                        <p:strVal val="hidden"/>
                                      </p:to>
                                    </p:set>
                                  </p:childTnLst>
                                </p:cTn>
                              </p:par>
                            </p:childTnLst>
                          </p:cTn>
                        </p:par>
                        <p:par>
                          <p:cTn id="13" fill="hold">
                            <p:stCondLst>
                              <p:cond delay="3000"/>
                            </p:stCondLst>
                            <p:childTnLst>
                              <p:par>
                                <p:cTn id="14" presetID="1" presetClass="exit" presetSubtype="0" fill="hold" grpId="0" nodeType="afterEffect">
                                  <p:stCondLst>
                                    <p:cond delay="1000"/>
                                  </p:stCondLst>
                                  <p:childTnLst>
                                    <p:set>
                                      <p:cBhvr>
                                        <p:cTn id="15" dur="1" fill="hold">
                                          <p:stCondLst>
                                            <p:cond delay="0"/>
                                          </p:stCondLst>
                                        </p:cTn>
                                        <p:tgtEl>
                                          <p:spTgt spid="34"/>
                                        </p:tgtEl>
                                        <p:attrNameLst>
                                          <p:attrName>style.visibility</p:attrName>
                                        </p:attrNameLst>
                                      </p:cBhvr>
                                      <p:to>
                                        <p:strVal val="hidden"/>
                                      </p:to>
                                    </p:set>
                                  </p:childTnLst>
                                </p:cTn>
                              </p:par>
                            </p:childTnLst>
                          </p:cTn>
                        </p:par>
                        <p:par>
                          <p:cTn id="16" fill="hold">
                            <p:stCondLst>
                              <p:cond delay="4000"/>
                            </p:stCondLst>
                            <p:childTnLst>
                              <p:par>
                                <p:cTn id="17" presetID="1" presetClass="exit" presetSubtype="0" fill="hold" grpId="0" nodeType="afterEffect">
                                  <p:stCondLst>
                                    <p:cond delay="1000"/>
                                  </p:stCondLst>
                                  <p:childTnLst>
                                    <p:set>
                                      <p:cBhvr>
                                        <p:cTn id="18" dur="1" fill="hold">
                                          <p:stCondLst>
                                            <p:cond delay="0"/>
                                          </p:stCondLst>
                                        </p:cTn>
                                        <p:tgtEl>
                                          <p:spTgt spid="33"/>
                                        </p:tgtEl>
                                        <p:attrNameLst>
                                          <p:attrName>style.visibility</p:attrName>
                                        </p:attrNameLst>
                                      </p:cBhvr>
                                      <p:to>
                                        <p:strVal val="hidden"/>
                                      </p:to>
                                    </p:set>
                                  </p:childTnLst>
                                </p:cTn>
                              </p:par>
                            </p:childTnLst>
                          </p:cTn>
                        </p:par>
                        <p:par>
                          <p:cTn id="19" fill="hold">
                            <p:stCondLst>
                              <p:cond delay="5000"/>
                            </p:stCondLst>
                            <p:childTnLst>
                              <p:par>
                                <p:cTn id="20" presetID="1" presetClass="exit" presetSubtype="0" fill="hold" grpId="0" nodeType="afterEffect">
                                  <p:stCondLst>
                                    <p:cond delay="1000"/>
                                  </p:stCondLst>
                                  <p:childTnLst>
                                    <p:set>
                                      <p:cBhvr>
                                        <p:cTn id="21" dur="1" fill="hold">
                                          <p:stCondLst>
                                            <p:cond delay="0"/>
                                          </p:stCondLst>
                                        </p:cTn>
                                        <p:tgtEl>
                                          <p:spTgt spid="32"/>
                                        </p:tgtEl>
                                        <p:attrNameLst>
                                          <p:attrName>style.visibility</p:attrName>
                                        </p:attrNameLst>
                                      </p:cBhvr>
                                      <p:to>
                                        <p:strVal val="hidden"/>
                                      </p:to>
                                    </p:set>
                                  </p:childTnLst>
                                </p:cTn>
                              </p:par>
                            </p:childTnLst>
                          </p:cTn>
                        </p:par>
                        <p:par>
                          <p:cTn id="22" fill="hold">
                            <p:stCondLst>
                              <p:cond delay="6000"/>
                            </p:stCondLst>
                            <p:childTnLst>
                              <p:par>
                                <p:cTn id="23" presetID="1" presetClass="exit" presetSubtype="0" fill="hold" grpId="0" nodeType="afterEffect">
                                  <p:stCondLst>
                                    <p:cond delay="1000"/>
                                  </p:stCondLst>
                                  <p:childTnLst>
                                    <p:set>
                                      <p:cBhvr>
                                        <p:cTn id="24" dur="1" fill="hold">
                                          <p:stCondLst>
                                            <p:cond delay="0"/>
                                          </p:stCondLst>
                                        </p:cTn>
                                        <p:tgtEl>
                                          <p:spTgt spid="31"/>
                                        </p:tgtEl>
                                        <p:attrNameLst>
                                          <p:attrName>style.visibility</p:attrName>
                                        </p:attrNameLst>
                                      </p:cBhvr>
                                      <p:to>
                                        <p:strVal val="hidden"/>
                                      </p:to>
                                    </p:set>
                                  </p:childTnLst>
                                </p:cTn>
                              </p:par>
                            </p:childTnLst>
                          </p:cTn>
                        </p:par>
                        <p:par>
                          <p:cTn id="25" fill="hold">
                            <p:stCondLst>
                              <p:cond delay="7000"/>
                            </p:stCondLst>
                            <p:childTnLst>
                              <p:par>
                                <p:cTn id="26" presetID="1" presetClass="exit" presetSubtype="0" fill="hold" grpId="0" nodeType="afterEffect">
                                  <p:stCondLst>
                                    <p:cond delay="1000"/>
                                  </p:stCondLst>
                                  <p:childTnLst>
                                    <p:set>
                                      <p:cBhvr>
                                        <p:cTn id="27" dur="1" fill="hold">
                                          <p:stCondLst>
                                            <p:cond delay="0"/>
                                          </p:stCondLst>
                                        </p:cTn>
                                        <p:tgtEl>
                                          <p:spTgt spid="30"/>
                                        </p:tgtEl>
                                        <p:attrNameLst>
                                          <p:attrName>style.visibility</p:attrName>
                                        </p:attrNameLst>
                                      </p:cBhvr>
                                      <p:to>
                                        <p:strVal val="hidden"/>
                                      </p:to>
                                    </p:set>
                                  </p:childTnLst>
                                </p:cTn>
                              </p:par>
                            </p:childTnLst>
                          </p:cTn>
                        </p:par>
                        <p:par>
                          <p:cTn id="28" fill="hold">
                            <p:stCondLst>
                              <p:cond delay="8000"/>
                            </p:stCondLst>
                            <p:childTnLst>
                              <p:par>
                                <p:cTn id="29" presetID="1" presetClass="exit" presetSubtype="0" fill="hold" grpId="0" nodeType="afterEffect">
                                  <p:stCondLst>
                                    <p:cond delay="1000"/>
                                  </p:stCondLst>
                                  <p:childTnLst>
                                    <p:set>
                                      <p:cBhvr>
                                        <p:cTn id="30" dur="1" fill="hold">
                                          <p:stCondLst>
                                            <p:cond delay="0"/>
                                          </p:stCondLst>
                                        </p:cTn>
                                        <p:tgtEl>
                                          <p:spTgt spid="29"/>
                                        </p:tgtEl>
                                        <p:attrNameLst>
                                          <p:attrName>style.visibility</p:attrName>
                                        </p:attrNameLst>
                                      </p:cBhvr>
                                      <p:to>
                                        <p:strVal val="hidden"/>
                                      </p:to>
                                    </p:set>
                                  </p:childTnLst>
                                </p:cTn>
                              </p:par>
                            </p:childTnLst>
                          </p:cTn>
                        </p:par>
                        <p:par>
                          <p:cTn id="31" fill="hold">
                            <p:stCondLst>
                              <p:cond delay="9000"/>
                            </p:stCondLst>
                            <p:childTnLst>
                              <p:par>
                                <p:cTn id="32" presetID="1" presetClass="exit" presetSubtype="0" fill="hold" grpId="0" nodeType="afterEffect">
                                  <p:stCondLst>
                                    <p:cond delay="1000"/>
                                  </p:stCondLst>
                                  <p:childTnLst>
                                    <p:set>
                                      <p:cBhvr>
                                        <p:cTn id="33" dur="1" fill="hold">
                                          <p:stCondLst>
                                            <p:cond delay="0"/>
                                          </p:stCondLst>
                                        </p:cTn>
                                        <p:tgtEl>
                                          <p:spTgt spid="28"/>
                                        </p:tgtEl>
                                        <p:attrNameLst>
                                          <p:attrName>style.visibility</p:attrName>
                                        </p:attrNameLst>
                                      </p:cBhvr>
                                      <p:to>
                                        <p:strVal val="hidden"/>
                                      </p:to>
                                    </p:set>
                                  </p:childTnLst>
                                </p:cTn>
                              </p:par>
                            </p:childTnLst>
                          </p:cTn>
                        </p:par>
                        <p:par>
                          <p:cTn id="34" fill="hold">
                            <p:stCondLst>
                              <p:cond delay="10000"/>
                            </p:stCondLst>
                            <p:childTnLst>
                              <p:par>
                                <p:cTn id="35" presetID="1" presetClass="exit" presetSubtype="0" fill="hold" grpId="0" nodeType="afterEffect">
                                  <p:stCondLst>
                                    <p:cond delay="1000"/>
                                  </p:stCondLst>
                                  <p:childTnLst>
                                    <p:set>
                                      <p:cBhvr>
                                        <p:cTn id="36" dur="1" fill="hold">
                                          <p:stCondLst>
                                            <p:cond delay="0"/>
                                          </p:stCondLst>
                                        </p:cTn>
                                        <p:tgtEl>
                                          <p:spTgt spid="27"/>
                                        </p:tgtEl>
                                        <p:attrNameLst>
                                          <p:attrName>style.visibility</p:attrName>
                                        </p:attrNameLst>
                                      </p:cBhvr>
                                      <p:to>
                                        <p:strVal val="hidden"/>
                                      </p:to>
                                    </p:set>
                                  </p:childTnLst>
                                </p:cTn>
                              </p:par>
                            </p:childTnLst>
                          </p:cTn>
                        </p:par>
                        <p:par>
                          <p:cTn id="37" fill="hold">
                            <p:stCondLst>
                              <p:cond delay="11000"/>
                            </p:stCondLst>
                            <p:childTnLst>
                              <p:par>
                                <p:cTn id="38" presetID="1" presetClass="exit" presetSubtype="0" fill="hold" grpId="0" nodeType="afterEffect">
                                  <p:stCondLst>
                                    <p:cond delay="1000"/>
                                  </p:stCondLst>
                                  <p:childTnLst>
                                    <p:set>
                                      <p:cBhvr>
                                        <p:cTn id="39" dur="1" fill="hold">
                                          <p:stCondLst>
                                            <p:cond delay="0"/>
                                          </p:stCondLst>
                                        </p:cTn>
                                        <p:tgtEl>
                                          <p:spTgt spid="26"/>
                                        </p:tgtEl>
                                        <p:attrNameLst>
                                          <p:attrName>style.visibility</p:attrName>
                                        </p:attrNameLst>
                                      </p:cBhvr>
                                      <p:to>
                                        <p:strVal val="hidden"/>
                                      </p:to>
                                    </p:set>
                                  </p:childTnLst>
                                </p:cTn>
                              </p:par>
                            </p:childTnLst>
                          </p:cTn>
                        </p:par>
                        <p:par>
                          <p:cTn id="40" fill="hold">
                            <p:stCondLst>
                              <p:cond delay="12000"/>
                            </p:stCondLst>
                            <p:childTnLst>
                              <p:par>
                                <p:cTn id="41" presetID="1" presetClass="exit" presetSubtype="0" fill="hold" grpId="0" nodeType="afterEffect">
                                  <p:stCondLst>
                                    <p:cond delay="1000"/>
                                  </p:stCondLst>
                                  <p:childTnLst>
                                    <p:set>
                                      <p:cBhvr>
                                        <p:cTn id="42" dur="1" fill="hold">
                                          <p:stCondLst>
                                            <p:cond delay="0"/>
                                          </p:stCondLst>
                                        </p:cTn>
                                        <p:tgtEl>
                                          <p:spTgt spid="25"/>
                                        </p:tgtEl>
                                        <p:attrNameLst>
                                          <p:attrName>style.visibility</p:attrName>
                                        </p:attrNameLst>
                                      </p:cBhvr>
                                      <p:to>
                                        <p:strVal val="hidden"/>
                                      </p:to>
                                    </p:set>
                                  </p:childTnLst>
                                </p:cTn>
                              </p:par>
                            </p:childTnLst>
                          </p:cTn>
                        </p:par>
                        <p:par>
                          <p:cTn id="43" fill="hold">
                            <p:stCondLst>
                              <p:cond delay="13000"/>
                            </p:stCondLst>
                            <p:childTnLst>
                              <p:par>
                                <p:cTn id="44" presetID="1" presetClass="exit" presetSubtype="0" fill="hold" grpId="0" nodeType="afterEffect">
                                  <p:stCondLst>
                                    <p:cond delay="1000"/>
                                  </p:stCondLst>
                                  <p:childTnLst>
                                    <p:set>
                                      <p:cBhvr>
                                        <p:cTn id="45" dur="1" fill="hold">
                                          <p:stCondLst>
                                            <p:cond delay="0"/>
                                          </p:stCondLst>
                                        </p:cTn>
                                        <p:tgtEl>
                                          <p:spTgt spid="24"/>
                                        </p:tgtEl>
                                        <p:attrNameLst>
                                          <p:attrName>style.visibility</p:attrName>
                                        </p:attrNameLst>
                                      </p:cBhvr>
                                      <p:to>
                                        <p:strVal val="hidden"/>
                                      </p:to>
                                    </p:set>
                                  </p:childTnLst>
                                </p:cTn>
                              </p:par>
                            </p:childTnLst>
                          </p:cTn>
                        </p:par>
                        <p:par>
                          <p:cTn id="46" fill="hold">
                            <p:stCondLst>
                              <p:cond delay="14000"/>
                            </p:stCondLst>
                            <p:childTnLst>
                              <p:par>
                                <p:cTn id="47" presetID="1" presetClass="exit" presetSubtype="0" fill="hold" grpId="0" nodeType="afterEffect">
                                  <p:stCondLst>
                                    <p:cond delay="1000"/>
                                  </p:stCondLst>
                                  <p:childTnLst>
                                    <p:set>
                                      <p:cBhvr>
                                        <p:cTn id="48" dur="1" fill="hold">
                                          <p:stCondLst>
                                            <p:cond delay="0"/>
                                          </p:stCondLst>
                                        </p:cTn>
                                        <p:tgtEl>
                                          <p:spTgt spid="23"/>
                                        </p:tgtEl>
                                        <p:attrNameLst>
                                          <p:attrName>style.visibility</p:attrName>
                                        </p:attrNameLst>
                                      </p:cBhvr>
                                      <p:to>
                                        <p:strVal val="hidden"/>
                                      </p:to>
                                    </p:set>
                                  </p:childTnLst>
                                </p:cTn>
                              </p:par>
                            </p:childTnLst>
                          </p:cTn>
                        </p:par>
                        <p:par>
                          <p:cTn id="49" fill="hold">
                            <p:stCondLst>
                              <p:cond delay="15000"/>
                            </p:stCondLst>
                            <p:childTnLst>
                              <p:par>
                                <p:cTn id="50" presetID="1" presetClass="exit" presetSubtype="0" fill="hold" grpId="0" nodeType="afterEffect">
                                  <p:stCondLst>
                                    <p:cond delay="1000"/>
                                  </p:stCondLst>
                                  <p:childTnLst>
                                    <p:set>
                                      <p:cBhvr>
                                        <p:cTn id="51" dur="1" fill="hold">
                                          <p:stCondLst>
                                            <p:cond delay="0"/>
                                          </p:stCondLst>
                                        </p:cTn>
                                        <p:tgtEl>
                                          <p:spTgt spid="22"/>
                                        </p:tgtEl>
                                        <p:attrNameLst>
                                          <p:attrName>style.visibility</p:attrName>
                                        </p:attrNameLst>
                                      </p:cBhvr>
                                      <p:to>
                                        <p:strVal val="hidden"/>
                                      </p:to>
                                    </p:set>
                                  </p:childTnLst>
                                </p:cTn>
                              </p:par>
                            </p:childTnLst>
                          </p:cTn>
                        </p:par>
                        <p:par>
                          <p:cTn id="52" fill="hold">
                            <p:stCondLst>
                              <p:cond delay="16000"/>
                            </p:stCondLst>
                            <p:childTnLst>
                              <p:par>
                                <p:cTn id="53" presetID="1" presetClass="exit" presetSubtype="0" fill="hold" grpId="0" nodeType="afterEffect">
                                  <p:stCondLst>
                                    <p:cond delay="1000"/>
                                  </p:stCondLst>
                                  <p:childTnLst>
                                    <p:set>
                                      <p:cBhvr>
                                        <p:cTn id="54" dur="1" fill="hold">
                                          <p:stCondLst>
                                            <p:cond delay="0"/>
                                          </p:stCondLst>
                                        </p:cTn>
                                        <p:tgtEl>
                                          <p:spTgt spid="21"/>
                                        </p:tgtEl>
                                        <p:attrNameLst>
                                          <p:attrName>style.visibility</p:attrName>
                                        </p:attrNameLst>
                                      </p:cBhvr>
                                      <p:to>
                                        <p:strVal val="hidden"/>
                                      </p:to>
                                    </p:set>
                                  </p:childTnLst>
                                </p:cTn>
                              </p:par>
                            </p:childTnLst>
                          </p:cTn>
                        </p:par>
                        <p:par>
                          <p:cTn id="55" fill="hold">
                            <p:stCondLst>
                              <p:cond delay="17000"/>
                            </p:stCondLst>
                            <p:childTnLst>
                              <p:par>
                                <p:cTn id="56" presetID="1" presetClass="exit" presetSubtype="0" fill="hold" grpId="0" nodeType="afterEffect">
                                  <p:stCondLst>
                                    <p:cond delay="1000"/>
                                  </p:stCondLst>
                                  <p:childTnLst>
                                    <p:set>
                                      <p:cBhvr>
                                        <p:cTn id="57" dur="1" fill="hold">
                                          <p:stCondLst>
                                            <p:cond delay="0"/>
                                          </p:stCondLst>
                                        </p:cTn>
                                        <p:tgtEl>
                                          <p:spTgt spid="20"/>
                                        </p:tgtEl>
                                        <p:attrNameLst>
                                          <p:attrName>style.visibility</p:attrName>
                                        </p:attrNameLst>
                                      </p:cBhvr>
                                      <p:to>
                                        <p:strVal val="hidden"/>
                                      </p:to>
                                    </p:set>
                                  </p:childTnLst>
                                </p:cTn>
                              </p:par>
                            </p:childTnLst>
                          </p:cTn>
                        </p:par>
                        <p:par>
                          <p:cTn id="58" fill="hold">
                            <p:stCondLst>
                              <p:cond delay="18000"/>
                            </p:stCondLst>
                            <p:childTnLst>
                              <p:par>
                                <p:cTn id="59" presetID="1" presetClass="exit" presetSubtype="0" fill="hold" grpId="0" nodeType="afterEffect">
                                  <p:stCondLst>
                                    <p:cond delay="1000"/>
                                  </p:stCondLst>
                                  <p:childTnLst>
                                    <p:set>
                                      <p:cBhvr>
                                        <p:cTn id="60" dur="1" fill="hold">
                                          <p:stCondLst>
                                            <p:cond delay="0"/>
                                          </p:stCondLst>
                                        </p:cTn>
                                        <p:tgtEl>
                                          <p:spTgt spid="19"/>
                                        </p:tgtEl>
                                        <p:attrNameLst>
                                          <p:attrName>style.visibility</p:attrName>
                                        </p:attrNameLst>
                                      </p:cBhvr>
                                      <p:to>
                                        <p:strVal val="hidden"/>
                                      </p:to>
                                    </p:set>
                                  </p:childTnLst>
                                </p:cTn>
                              </p:par>
                            </p:childTnLst>
                          </p:cTn>
                        </p:par>
                        <p:par>
                          <p:cTn id="61" fill="hold">
                            <p:stCondLst>
                              <p:cond delay="19000"/>
                            </p:stCondLst>
                            <p:childTnLst>
                              <p:par>
                                <p:cTn id="62" presetID="1" presetClass="exit" presetSubtype="0" fill="hold" grpId="0" nodeType="afterEffect">
                                  <p:stCondLst>
                                    <p:cond delay="1000"/>
                                  </p:stCondLst>
                                  <p:childTnLst>
                                    <p:set>
                                      <p:cBhvr>
                                        <p:cTn id="63" dur="1" fill="hold">
                                          <p:stCondLst>
                                            <p:cond delay="0"/>
                                          </p:stCondLst>
                                        </p:cTn>
                                        <p:tgtEl>
                                          <p:spTgt spid="18"/>
                                        </p:tgtEl>
                                        <p:attrNameLst>
                                          <p:attrName>style.visibility</p:attrName>
                                        </p:attrNameLst>
                                      </p:cBhvr>
                                      <p:to>
                                        <p:strVal val="hidden"/>
                                      </p:to>
                                    </p:set>
                                  </p:childTnLst>
                                </p:cTn>
                              </p:par>
                            </p:childTnLst>
                          </p:cTn>
                        </p:par>
                        <p:par>
                          <p:cTn id="64" fill="hold">
                            <p:stCondLst>
                              <p:cond delay="20000"/>
                            </p:stCondLst>
                            <p:childTnLst>
                              <p:par>
                                <p:cTn id="65" presetID="1" presetClass="exit" presetSubtype="0" fill="hold" grpId="0" nodeType="afterEffect">
                                  <p:stCondLst>
                                    <p:cond delay="1000"/>
                                  </p:stCondLst>
                                  <p:childTnLst>
                                    <p:set>
                                      <p:cBhvr>
                                        <p:cTn id="66" dur="1" fill="hold">
                                          <p:stCondLst>
                                            <p:cond delay="0"/>
                                          </p:stCondLst>
                                        </p:cTn>
                                        <p:tgtEl>
                                          <p:spTgt spid="17"/>
                                        </p:tgtEl>
                                        <p:attrNameLst>
                                          <p:attrName>style.visibility</p:attrName>
                                        </p:attrNameLst>
                                      </p:cBhvr>
                                      <p:to>
                                        <p:strVal val="hidden"/>
                                      </p:to>
                                    </p:set>
                                  </p:childTnLst>
                                </p:cTn>
                              </p:par>
                            </p:childTnLst>
                          </p:cTn>
                        </p:par>
                        <p:par>
                          <p:cTn id="67" fill="hold">
                            <p:stCondLst>
                              <p:cond delay="21000"/>
                            </p:stCondLst>
                            <p:childTnLst>
                              <p:par>
                                <p:cTn id="68" presetID="1" presetClass="exit" presetSubtype="0" fill="hold" grpId="0" nodeType="afterEffect">
                                  <p:stCondLst>
                                    <p:cond delay="1000"/>
                                  </p:stCondLst>
                                  <p:childTnLst>
                                    <p:set>
                                      <p:cBhvr>
                                        <p:cTn id="69" dur="1" fill="hold">
                                          <p:stCondLst>
                                            <p:cond delay="0"/>
                                          </p:stCondLst>
                                        </p:cTn>
                                        <p:tgtEl>
                                          <p:spTgt spid="16"/>
                                        </p:tgtEl>
                                        <p:attrNameLst>
                                          <p:attrName>style.visibility</p:attrName>
                                        </p:attrNameLst>
                                      </p:cBhvr>
                                      <p:to>
                                        <p:strVal val="hidden"/>
                                      </p:to>
                                    </p:set>
                                  </p:childTnLst>
                                </p:cTn>
                              </p:par>
                            </p:childTnLst>
                          </p:cTn>
                        </p:par>
                        <p:par>
                          <p:cTn id="70" fill="hold">
                            <p:stCondLst>
                              <p:cond delay="22000"/>
                            </p:stCondLst>
                            <p:childTnLst>
                              <p:par>
                                <p:cTn id="71" presetID="1" presetClass="exit" presetSubtype="0" fill="hold" grpId="0" nodeType="afterEffect">
                                  <p:stCondLst>
                                    <p:cond delay="1000"/>
                                  </p:stCondLst>
                                  <p:childTnLst>
                                    <p:set>
                                      <p:cBhvr>
                                        <p:cTn id="72" dur="1" fill="hold">
                                          <p:stCondLst>
                                            <p:cond delay="0"/>
                                          </p:stCondLst>
                                        </p:cTn>
                                        <p:tgtEl>
                                          <p:spTgt spid="15"/>
                                        </p:tgtEl>
                                        <p:attrNameLst>
                                          <p:attrName>style.visibility</p:attrName>
                                        </p:attrNameLst>
                                      </p:cBhvr>
                                      <p:to>
                                        <p:strVal val="hidden"/>
                                      </p:to>
                                    </p:set>
                                  </p:childTnLst>
                                </p:cTn>
                              </p:par>
                            </p:childTnLst>
                          </p:cTn>
                        </p:par>
                        <p:par>
                          <p:cTn id="73" fill="hold">
                            <p:stCondLst>
                              <p:cond delay="23000"/>
                            </p:stCondLst>
                            <p:childTnLst>
                              <p:par>
                                <p:cTn id="74" presetID="1" presetClass="exit" presetSubtype="0" fill="hold" grpId="0" nodeType="afterEffect">
                                  <p:stCondLst>
                                    <p:cond delay="1000"/>
                                  </p:stCondLst>
                                  <p:childTnLst>
                                    <p:set>
                                      <p:cBhvr>
                                        <p:cTn id="75" dur="1" fill="hold">
                                          <p:stCondLst>
                                            <p:cond delay="0"/>
                                          </p:stCondLst>
                                        </p:cTn>
                                        <p:tgtEl>
                                          <p:spTgt spid="14"/>
                                        </p:tgtEl>
                                        <p:attrNameLst>
                                          <p:attrName>style.visibility</p:attrName>
                                        </p:attrNameLst>
                                      </p:cBhvr>
                                      <p:to>
                                        <p:strVal val="hidden"/>
                                      </p:to>
                                    </p:set>
                                  </p:childTnLst>
                                </p:cTn>
                              </p:par>
                            </p:childTnLst>
                          </p:cTn>
                        </p:par>
                        <p:par>
                          <p:cTn id="76" fill="hold">
                            <p:stCondLst>
                              <p:cond delay="24000"/>
                            </p:stCondLst>
                            <p:childTnLst>
                              <p:par>
                                <p:cTn id="77" presetID="1" presetClass="exit" presetSubtype="0" fill="hold" grpId="0" nodeType="afterEffect">
                                  <p:stCondLst>
                                    <p:cond delay="1000"/>
                                  </p:stCondLst>
                                  <p:childTnLst>
                                    <p:set>
                                      <p:cBhvr>
                                        <p:cTn id="78" dur="1" fill="hold">
                                          <p:stCondLst>
                                            <p:cond delay="0"/>
                                          </p:stCondLst>
                                        </p:cTn>
                                        <p:tgtEl>
                                          <p:spTgt spid="13"/>
                                        </p:tgtEl>
                                        <p:attrNameLst>
                                          <p:attrName>style.visibility</p:attrName>
                                        </p:attrNameLst>
                                      </p:cBhvr>
                                      <p:to>
                                        <p:strVal val="hidden"/>
                                      </p:to>
                                    </p:set>
                                  </p:childTnLst>
                                </p:cTn>
                              </p:par>
                            </p:childTnLst>
                          </p:cTn>
                        </p:par>
                        <p:par>
                          <p:cTn id="79" fill="hold">
                            <p:stCondLst>
                              <p:cond delay="25000"/>
                            </p:stCondLst>
                            <p:childTnLst>
                              <p:par>
                                <p:cTn id="80" presetID="1" presetClass="exit" presetSubtype="0" fill="hold" grpId="0" nodeType="afterEffect">
                                  <p:stCondLst>
                                    <p:cond delay="1000"/>
                                  </p:stCondLst>
                                  <p:childTnLst>
                                    <p:set>
                                      <p:cBhvr>
                                        <p:cTn id="81" dur="1" fill="hold">
                                          <p:stCondLst>
                                            <p:cond delay="0"/>
                                          </p:stCondLst>
                                        </p:cTn>
                                        <p:tgtEl>
                                          <p:spTgt spid="12"/>
                                        </p:tgtEl>
                                        <p:attrNameLst>
                                          <p:attrName>style.visibility</p:attrName>
                                        </p:attrNameLst>
                                      </p:cBhvr>
                                      <p:to>
                                        <p:strVal val="hidden"/>
                                      </p:to>
                                    </p:set>
                                  </p:childTnLst>
                                </p:cTn>
                              </p:par>
                            </p:childTnLst>
                          </p:cTn>
                        </p:par>
                        <p:par>
                          <p:cTn id="82" fill="hold">
                            <p:stCondLst>
                              <p:cond delay="26000"/>
                            </p:stCondLst>
                            <p:childTnLst>
                              <p:par>
                                <p:cTn id="83" presetID="1" presetClass="exit" presetSubtype="0" fill="hold" grpId="0" nodeType="afterEffect">
                                  <p:stCondLst>
                                    <p:cond delay="1000"/>
                                  </p:stCondLst>
                                  <p:childTnLst>
                                    <p:set>
                                      <p:cBhvr>
                                        <p:cTn id="84" dur="1" fill="hold">
                                          <p:stCondLst>
                                            <p:cond delay="0"/>
                                          </p:stCondLst>
                                        </p:cTn>
                                        <p:tgtEl>
                                          <p:spTgt spid="11"/>
                                        </p:tgtEl>
                                        <p:attrNameLst>
                                          <p:attrName>style.visibility</p:attrName>
                                        </p:attrNameLst>
                                      </p:cBhvr>
                                      <p:to>
                                        <p:strVal val="hidden"/>
                                      </p:to>
                                    </p:set>
                                  </p:childTnLst>
                                </p:cTn>
                              </p:par>
                            </p:childTnLst>
                          </p:cTn>
                        </p:par>
                        <p:par>
                          <p:cTn id="85" fill="hold">
                            <p:stCondLst>
                              <p:cond delay="27000"/>
                            </p:stCondLst>
                            <p:childTnLst>
                              <p:par>
                                <p:cTn id="86" presetID="1" presetClass="exit" presetSubtype="0" fill="hold" grpId="0" nodeType="afterEffect">
                                  <p:stCondLst>
                                    <p:cond delay="1000"/>
                                  </p:stCondLst>
                                  <p:childTnLst>
                                    <p:set>
                                      <p:cBhvr>
                                        <p:cTn id="87" dur="1" fill="hold">
                                          <p:stCondLst>
                                            <p:cond delay="0"/>
                                          </p:stCondLst>
                                        </p:cTn>
                                        <p:tgtEl>
                                          <p:spTgt spid="10"/>
                                        </p:tgtEl>
                                        <p:attrNameLst>
                                          <p:attrName>style.visibility</p:attrName>
                                        </p:attrNameLst>
                                      </p:cBhvr>
                                      <p:to>
                                        <p:strVal val="hidden"/>
                                      </p:to>
                                    </p:set>
                                  </p:childTnLst>
                                </p:cTn>
                              </p:par>
                            </p:childTnLst>
                          </p:cTn>
                        </p:par>
                        <p:par>
                          <p:cTn id="88" fill="hold">
                            <p:stCondLst>
                              <p:cond delay="28000"/>
                            </p:stCondLst>
                            <p:childTnLst>
                              <p:par>
                                <p:cTn id="89" presetID="1" presetClass="exit" presetSubtype="0" fill="hold" grpId="0" nodeType="afterEffect">
                                  <p:stCondLst>
                                    <p:cond delay="1000"/>
                                  </p:stCondLst>
                                  <p:childTnLst>
                                    <p:set>
                                      <p:cBhvr>
                                        <p:cTn id="90" dur="1" fill="hold">
                                          <p:stCondLst>
                                            <p:cond delay="0"/>
                                          </p:stCondLst>
                                        </p:cTn>
                                        <p:tgtEl>
                                          <p:spTgt spid="9"/>
                                        </p:tgtEl>
                                        <p:attrNameLst>
                                          <p:attrName>style.visibility</p:attrName>
                                        </p:attrNameLst>
                                      </p:cBhvr>
                                      <p:to>
                                        <p:strVal val="hidden"/>
                                      </p:to>
                                    </p:set>
                                  </p:childTnLst>
                                </p:cTn>
                              </p:par>
                            </p:childTnLst>
                          </p:cTn>
                        </p:par>
                        <p:par>
                          <p:cTn id="91" fill="hold">
                            <p:stCondLst>
                              <p:cond delay="29000"/>
                            </p:stCondLst>
                            <p:childTnLst>
                              <p:par>
                                <p:cTn id="92" presetID="1" presetClass="exit" presetSubtype="0" fill="hold" grpId="0" nodeType="afterEffect">
                                  <p:stCondLst>
                                    <p:cond delay="1000"/>
                                  </p:stCondLst>
                                  <p:childTnLst>
                                    <p:set>
                                      <p:cBhvr>
                                        <p:cTn id="93" dur="1" fill="hold">
                                          <p:stCondLst>
                                            <p:cond delay="0"/>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7"/>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MediaLengthInSeconds xmlns="8f659357-f805-491c-ad0b-5621b2de6466" xsi:nil="true"/>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23E51E6D-AD4F-4C78-A24D-3A90D9295D46}"/>
</file>

<file path=customXml/itemProps2.xml><?xml version="1.0" encoding="utf-8"?>
<ds:datastoreItem xmlns:ds="http://schemas.openxmlformats.org/officeDocument/2006/customXml" ds:itemID="{B4982D39-5D59-48F7-9124-FCFAA20AC42A}"/>
</file>

<file path=customXml/itemProps3.xml><?xml version="1.0" encoding="utf-8"?>
<ds:datastoreItem xmlns:ds="http://schemas.openxmlformats.org/officeDocument/2006/customXml" ds:itemID="{C20CF7D0-3E6D-4169-B7B7-23D74481ED68}"/>
</file>

<file path=docProps/app.xml><?xml version="1.0" encoding="utf-8"?>
<Properties xmlns="http://schemas.openxmlformats.org/officeDocument/2006/extended-properties" xmlns:vt="http://schemas.openxmlformats.org/officeDocument/2006/docPropsVTypes">
  <TotalTime>12874</TotalTime>
  <Words>1411</Words>
  <Application>Microsoft Office PowerPoint</Application>
  <PresentationFormat>On-screen Show (16:9)</PresentationFormat>
  <Paragraphs>391</Paragraphs>
  <Slides>35</Slides>
  <Notes>35</Notes>
  <HiddenSlides>5</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Open Sans</vt:lpstr>
      <vt:lpstr>Twinkl</vt:lpstr>
      <vt:lpstr>Arial</vt:lpstr>
      <vt:lpstr>Century Gothic</vt:lpstr>
      <vt:lpstr>ASC EDI Template</vt:lpstr>
      <vt:lpstr>Simple Light</vt:lpstr>
      <vt:lpstr>WATER CYCLE</vt:lpstr>
      <vt:lpstr>PowerPoint Presentation</vt:lpstr>
      <vt:lpstr>PowerPoint Presentation</vt:lpstr>
      <vt:lpstr>PowerPoint Presentation</vt:lpstr>
      <vt:lpstr>PowerPoint Presentation</vt:lpstr>
      <vt:lpstr>PowerPoint Presentation</vt:lpstr>
      <vt:lpstr>PowerPoint Presentation</vt:lpstr>
      <vt:lpstr>We will explore1 the parts of the water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explore1 the parts of the water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 &amp; INFERENCE</dc:title>
  <dc:creator>MissAlex</dc:creator>
  <cp:lastModifiedBy>Shanae Alexander</cp:lastModifiedBy>
  <cp:revision>21</cp:revision>
  <dcterms:modified xsi:type="dcterms:W3CDTF">2021-03-17T00:32:22Z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23700.0000000000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